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 id="2147483668" r:id="rId3"/>
  </p:sldMasterIdLst>
  <p:notesMasterIdLst>
    <p:notesMasterId r:id="rId41"/>
  </p:notesMasterIdLst>
  <p:sldIdLst>
    <p:sldId id="256" r:id="rId4"/>
    <p:sldId id="257" r:id="rId5"/>
    <p:sldId id="269" r:id="rId6"/>
    <p:sldId id="262" r:id="rId7"/>
    <p:sldId id="331" r:id="rId8"/>
    <p:sldId id="271" r:id="rId9"/>
    <p:sldId id="270" r:id="rId10"/>
    <p:sldId id="263" r:id="rId11"/>
    <p:sldId id="264" r:id="rId12"/>
    <p:sldId id="265" r:id="rId13"/>
    <p:sldId id="282" r:id="rId14"/>
    <p:sldId id="324" r:id="rId15"/>
    <p:sldId id="289" r:id="rId16"/>
    <p:sldId id="322" r:id="rId17"/>
    <p:sldId id="323" r:id="rId18"/>
    <p:sldId id="287" r:id="rId19"/>
    <p:sldId id="333" r:id="rId20"/>
    <p:sldId id="290" r:id="rId21"/>
    <p:sldId id="291" r:id="rId22"/>
    <p:sldId id="334" r:id="rId23"/>
    <p:sldId id="283" r:id="rId24"/>
    <p:sldId id="335" r:id="rId25"/>
    <p:sldId id="272" r:id="rId26"/>
    <p:sldId id="286" r:id="rId27"/>
    <p:sldId id="285" r:id="rId28"/>
    <p:sldId id="273" r:id="rId29"/>
    <p:sldId id="274" r:id="rId30"/>
    <p:sldId id="275" r:id="rId31"/>
    <p:sldId id="276" r:id="rId32"/>
    <p:sldId id="277" r:id="rId33"/>
    <p:sldId id="278" r:id="rId34"/>
    <p:sldId id="279" r:id="rId35"/>
    <p:sldId id="267" r:id="rId36"/>
    <p:sldId id="336" r:id="rId37"/>
    <p:sldId id="337" r:id="rId38"/>
    <p:sldId id="266" r:id="rId39"/>
    <p:sldId id="268" r:id="rId40"/>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jubuiwUKfWIcNG9E1tXg5KuAkR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5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6"/>
  </p:normalViewPr>
  <p:slideViewPr>
    <p:cSldViewPr snapToGrid="0">
      <p:cViewPr varScale="1">
        <p:scale>
          <a:sx n="41" d="100"/>
          <a:sy n="41" d="100"/>
        </p:scale>
        <p:origin x="9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 name="Google Shape;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e0eb626a97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e0eb626a97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fbee8cae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2dfbee8cae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fbee8cae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g2dfbee8cae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232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dfbee8cae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g2dfbee8caee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dfbee8cae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g2dfbee8cae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dfbee8cae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2dfbee8cae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dfff510e9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g2dfff510e9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apa">
  <p:cSld name="Capa">
    <p:spTree>
      <p:nvGrpSpPr>
        <p:cNvPr id="1" name="Shape 7"/>
        <p:cNvGrpSpPr/>
        <p:nvPr/>
      </p:nvGrpSpPr>
      <p:grpSpPr>
        <a:xfrm>
          <a:off x="0" y="0"/>
          <a:ext cx="0" cy="0"/>
          <a:chOff x="0" y="0"/>
          <a:chExt cx="0" cy="0"/>
        </a:xfrm>
      </p:grpSpPr>
      <p:pic>
        <p:nvPicPr>
          <p:cNvPr id="8" name="Google Shape;8;p9"/>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9" name="Google Shape;9;p9"/>
          <p:cNvSpPr txBox="1">
            <a:spLocks noGrp="1"/>
          </p:cNvSpPr>
          <p:nvPr>
            <p:ph type="ctrTitle"/>
          </p:nvPr>
        </p:nvSpPr>
        <p:spPr>
          <a:xfrm>
            <a:off x="1012508" y="4122782"/>
            <a:ext cx="13716000" cy="240755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23755A"/>
              </a:buClr>
              <a:buSzPts val="9200"/>
              <a:buFont typeface="Calibri"/>
              <a:buNone/>
              <a:defRPr sz="9200" b="1" i="0" u="none" strike="noStrike" cap="none">
                <a:solidFill>
                  <a:srgbClr val="23755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0" name="Google Shape;10;p9"/>
          <p:cNvPicPr preferRelativeResize="0"/>
          <p:nvPr/>
        </p:nvPicPr>
        <p:blipFill rotWithShape="1">
          <a:blip r:embed="rId3">
            <a:alphaModFix/>
          </a:blip>
          <a:srcRect/>
          <a:stretch/>
        </p:blipFill>
        <p:spPr>
          <a:xfrm>
            <a:off x="1035368" y="678647"/>
            <a:ext cx="8343712" cy="2135990"/>
          </a:xfrm>
          <a:prstGeom prst="rect">
            <a:avLst/>
          </a:prstGeom>
          <a:noFill/>
          <a:ln>
            <a:noFill/>
          </a:ln>
        </p:spPr>
      </p:pic>
      <p:pic>
        <p:nvPicPr>
          <p:cNvPr id="11" name="Google Shape;11;p9"/>
          <p:cNvPicPr preferRelativeResize="0"/>
          <p:nvPr/>
        </p:nvPicPr>
        <p:blipFill rotWithShape="1">
          <a:blip r:embed="rId4">
            <a:alphaModFix/>
          </a:blip>
          <a:srcRect/>
          <a:stretch/>
        </p:blipFill>
        <p:spPr>
          <a:xfrm>
            <a:off x="16554676" y="9109915"/>
            <a:ext cx="1225590" cy="965152"/>
          </a:xfrm>
          <a:prstGeom prst="rect">
            <a:avLst/>
          </a:prstGeom>
          <a:noFill/>
          <a:ln>
            <a:noFill/>
          </a:ln>
        </p:spPr>
      </p:pic>
      <p:pic>
        <p:nvPicPr>
          <p:cNvPr id="12" name="Google Shape;12;p9"/>
          <p:cNvPicPr preferRelativeResize="0"/>
          <p:nvPr/>
        </p:nvPicPr>
        <p:blipFill rotWithShape="1">
          <a:blip r:embed="rId5">
            <a:alphaModFix/>
          </a:blip>
          <a:srcRect/>
          <a:stretch/>
        </p:blipFill>
        <p:spPr>
          <a:xfrm>
            <a:off x="16617486" y="7124700"/>
            <a:ext cx="1006194" cy="1628776"/>
          </a:xfrm>
          <a:prstGeom prst="rect">
            <a:avLst/>
          </a:prstGeom>
          <a:noFill/>
          <a:ln>
            <a:noFill/>
          </a:ln>
        </p:spPr>
      </p:pic>
      <p:pic>
        <p:nvPicPr>
          <p:cNvPr id="13" name="Google Shape;13;p9"/>
          <p:cNvPicPr preferRelativeResize="0"/>
          <p:nvPr/>
        </p:nvPicPr>
        <p:blipFill rotWithShape="1">
          <a:blip r:embed="rId6">
            <a:alphaModFix/>
          </a:blip>
          <a:srcRect b="2091"/>
          <a:stretch/>
        </p:blipFill>
        <p:spPr>
          <a:xfrm>
            <a:off x="0" y="7562497"/>
            <a:ext cx="1350090" cy="445648"/>
          </a:xfrm>
          <a:prstGeom prst="rect">
            <a:avLst/>
          </a:prstGeom>
          <a:noFill/>
          <a:ln>
            <a:noFill/>
          </a:ln>
        </p:spPr>
      </p:pic>
      <p:pic>
        <p:nvPicPr>
          <p:cNvPr id="14" name="Google Shape;14;p9"/>
          <p:cNvPicPr preferRelativeResize="0"/>
          <p:nvPr/>
        </p:nvPicPr>
        <p:blipFill rotWithShape="1">
          <a:blip r:embed="rId7">
            <a:alphaModFix/>
          </a:blip>
          <a:srcRect b="2145"/>
          <a:stretch/>
        </p:blipFill>
        <p:spPr>
          <a:xfrm>
            <a:off x="0" y="8215620"/>
            <a:ext cx="1350090" cy="445405"/>
          </a:xfrm>
          <a:prstGeom prst="rect">
            <a:avLst/>
          </a:prstGeom>
          <a:noFill/>
          <a:ln>
            <a:noFill/>
          </a:ln>
        </p:spPr>
      </p:pic>
      <p:sp>
        <p:nvSpPr>
          <p:cNvPr id="15" name="Google Shape;15;p9"/>
          <p:cNvSpPr txBox="1">
            <a:spLocks noGrp="1"/>
          </p:cNvSpPr>
          <p:nvPr>
            <p:ph type="body" idx="1"/>
          </p:nvPr>
        </p:nvSpPr>
        <p:spPr>
          <a:xfrm>
            <a:off x="1454150" y="7499350"/>
            <a:ext cx="11461750" cy="5191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500"/>
              </a:spcBef>
              <a:spcAft>
                <a:spcPts val="0"/>
              </a:spcAft>
              <a:buClr>
                <a:srgbClr val="4E5447"/>
              </a:buClr>
              <a:buSzPts val="4300"/>
              <a:buFont typeface="Arial"/>
              <a:buNone/>
              <a:defRPr sz="4300" b="1" i="0" u="none" strike="noStrike" cap="none">
                <a:solidFill>
                  <a:srgbClr val="4E5447"/>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6" name="Google Shape;16;p9"/>
          <p:cNvSpPr txBox="1">
            <a:spLocks noGrp="1"/>
          </p:cNvSpPr>
          <p:nvPr>
            <p:ph type="body" idx="2"/>
          </p:nvPr>
        </p:nvSpPr>
        <p:spPr>
          <a:xfrm>
            <a:off x="1463926" y="8141912"/>
            <a:ext cx="11461750" cy="51911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500"/>
              </a:spcBef>
              <a:spcAft>
                <a:spcPts val="0"/>
              </a:spcAft>
              <a:buClr>
                <a:srgbClr val="4E5447"/>
              </a:buClr>
              <a:buSzPts val="4300"/>
              <a:buFont typeface="Arial"/>
              <a:buNone/>
              <a:defRPr sz="4300" b="1" i="0" u="none" strike="noStrike" cap="none">
                <a:solidFill>
                  <a:srgbClr val="4E5447"/>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78AF6-6A48-E068-127E-B6DD0558CAE9}"/>
              </a:ext>
            </a:extLst>
          </p:cNvPr>
          <p:cNvSpPr>
            <a:spLocks noGrp="1"/>
          </p:cNvSpPr>
          <p:nvPr>
            <p:ph type="title"/>
          </p:nvPr>
        </p:nvSpPr>
        <p:spPr>
          <a:xfrm>
            <a:off x="1247775" y="2565400"/>
            <a:ext cx="15773400" cy="4278313"/>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E5FAE85-EA6E-0187-0B44-A8D3672075DE}"/>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441AF7F-2F35-324F-AF4E-EBE21A0C5657}"/>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5" name="Espaço Reservado para Rodapé 4">
            <a:extLst>
              <a:ext uri="{FF2B5EF4-FFF2-40B4-BE49-F238E27FC236}">
                <a16:creationId xmlns:a16="http://schemas.microsoft.com/office/drawing/2014/main" id="{0363A490-8642-56F4-780C-62B875F1F84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A93924C-B3BD-307D-95BD-2E82F3F44F92}"/>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1256995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D0B5E8-40D4-CDF6-48F2-F929B5C6CAF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4A5FCF1-1896-FD4E-797C-95A02DB2F61F}"/>
              </a:ext>
            </a:extLst>
          </p:cNvPr>
          <p:cNvSpPr>
            <a:spLocks noGrp="1"/>
          </p:cNvSpPr>
          <p:nvPr>
            <p:ph sz="half" idx="1"/>
          </p:nvPr>
        </p:nvSpPr>
        <p:spPr>
          <a:xfrm>
            <a:off x="1257300" y="2738438"/>
            <a:ext cx="7810500" cy="6527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AD502D45-82F3-4054-04BD-6758040FB063}"/>
              </a:ext>
            </a:extLst>
          </p:cNvPr>
          <p:cNvSpPr>
            <a:spLocks noGrp="1"/>
          </p:cNvSpPr>
          <p:nvPr>
            <p:ph sz="half" idx="2"/>
          </p:nvPr>
        </p:nvSpPr>
        <p:spPr>
          <a:xfrm>
            <a:off x="9220200" y="2738438"/>
            <a:ext cx="7810500" cy="6527800"/>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1E2EAC1-9E0E-151E-C008-C16F24DD13F5}"/>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6" name="Espaço Reservado para Rodapé 5">
            <a:extLst>
              <a:ext uri="{FF2B5EF4-FFF2-40B4-BE49-F238E27FC236}">
                <a16:creationId xmlns:a16="http://schemas.microsoft.com/office/drawing/2014/main" id="{453AD38A-CFA5-C325-38CB-7A7292B5AC9C}"/>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4FC6B13-2575-FB32-343A-A67AA3CE1EFE}"/>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3896235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534A2C-0AC1-76D3-532C-EBF47A5A8A35}"/>
              </a:ext>
            </a:extLst>
          </p:cNvPr>
          <p:cNvSpPr>
            <a:spLocks noGrp="1"/>
          </p:cNvSpPr>
          <p:nvPr>
            <p:ph type="title"/>
          </p:nvPr>
        </p:nvSpPr>
        <p:spPr>
          <a:xfrm>
            <a:off x="1260475" y="547688"/>
            <a:ext cx="15773400" cy="1989137"/>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850AC1D-BD90-4BCE-1F0D-1C687916B4C9}"/>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1CFA122-44C6-7FFB-EE43-0118568BF196}"/>
              </a:ext>
            </a:extLst>
          </p:cNvPr>
          <p:cNvSpPr>
            <a:spLocks noGrp="1"/>
          </p:cNvSpPr>
          <p:nvPr>
            <p:ph sz="half" idx="2"/>
          </p:nvPr>
        </p:nvSpPr>
        <p:spPr>
          <a:xfrm>
            <a:off x="1260475" y="3757613"/>
            <a:ext cx="7735888" cy="552767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B4B1D08-F32A-B5AD-9A69-16911A271FB0}"/>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9B697F9-C395-4F3C-130B-4E613EE66198}"/>
              </a:ext>
            </a:extLst>
          </p:cNvPr>
          <p:cNvSpPr>
            <a:spLocks noGrp="1"/>
          </p:cNvSpPr>
          <p:nvPr>
            <p:ph sz="quarter" idx="4"/>
          </p:nvPr>
        </p:nvSpPr>
        <p:spPr>
          <a:xfrm>
            <a:off x="9258300" y="3757613"/>
            <a:ext cx="7775575" cy="5527675"/>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30DB36AA-9343-E8EC-6C93-EE8F2626E83D}"/>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8" name="Espaço Reservado para Rodapé 7">
            <a:extLst>
              <a:ext uri="{FF2B5EF4-FFF2-40B4-BE49-F238E27FC236}">
                <a16:creationId xmlns:a16="http://schemas.microsoft.com/office/drawing/2014/main" id="{54EA1AD4-9616-7EB3-1656-72CF902ED56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9D8B8A1-D214-90E3-67DF-C2AA8C2596AB}"/>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4050922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F1F5FD-3F54-C5C7-BA6F-CE8CE3897357}"/>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1A4B291-DCD2-83AD-A400-FFE5A34986C2}"/>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4" name="Espaço Reservado para Rodapé 3">
            <a:extLst>
              <a:ext uri="{FF2B5EF4-FFF2-40B4-BE49-F238E27FC236}">
                <a16:creationId xmlns:a16="http://schemas.microsoft.com/office/drawing/2014/main" id="{79E6B1DF-D435-232C-6A7F-13CD070910D3}"/>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47A3B6A-20F7-9F3F-E62A-ED896516BED7}"/>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369498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4C4922B-A67A-65E8-B613-7C6A4C2941E8}"/>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3" name="Espaço Reservado para Rodapé 2">
            <a:extLst>
              <a:ext uri="{FF2B5EF4-FFF2-40B4-BE49-F238E27FC236}">
                <a16:creationId xmlns:a16="http://schemas.microsoft.com/office/drawing/2014/main" id="{39E5C5C8-3BCE-F11B-E6E4-6776F7CBA8C3}"/>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6527C85-A9E6-5435-D025-7A0AB78F3153}"/>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3374977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EE0964-429D-7DF0-C022-A939A55791D7}"/>
              </a:ext>
            </a:extLst>
          </p:cNvPr>
          <p:cNvSpPr>
            <a:spLocks noGrp="1"/>
          </p:cNvSpPr>
          <p:nvPr>
            <p:ph type="title"/>
          </p:nvPr>
        </p:nvSpPr>
        <p:spPr>
          <a:xfrm>
            <a:off x="1260475" y="685800"/>
            <a:ext cx="5897563" cy="24003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A4DEA1B8-8A36-BA89-A72F-09CA5F5F932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84A32CDD-85C2-A79D-FEBE-925B30726F41}"/>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C81E7BB-3FF3-5BEA-1361-A43083768854}"/>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6" name="Espaço Reservado para Rodapé 5">
            <a:extLst>
              <a:ext uri="{FF2B5EF4-FFF2-40B4-BE49-F238E27FC236}">
                <a16:creationId xmlns:a16="http://schemas.microsoft.com/office/drawing/2014/main" id="{6DF9C3B4-F023-9143-1BFD-8DA99D7837D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DB49E8D-4632-35FD-78C8-AA9B810EA133}"/>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1285044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1BAFB0-3561-8332-0350-C497FFACD284}"/>
              </a:ext>
            </a:extLst>
          </p:cNvPr>
          <p:cNvSpPr>
            <a:spLocks noGrp="1"/>
          </p:cNvSpPr>
          <p:nvPr>
            <p:ph type="title"/>
          </p:nvPr>
        </p:nvSpPr>
        <p:spPr>
          <a:xfrm>
            <a:off x="1260475" y="685800"/>
            <a:ext cx="5897563" cy="24003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F5C3D11-4332-9080-1B08-084ABF394C9A}"/>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3FD3C71-048C-B29E-1A92-B5659598916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A741784-34D5-E58F-416D-A1280D1F43EA}"/>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6" name="Espaço Reservado para Rodapé 5">
            <a:extLst>
              <a:ext uri="{FF2B5EF4-FFF2-40B4-BE49-F238E27FC236}">
                <a16:creationId xmlns:a16="http://schemas.microsoft.com/office/drawing/2014/main" id="{B364771F-DCC6-CB13-5523-70844C1FFD2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D0F1695-6642-2A07-B2CC-6C13EE24134D}"/>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1516371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16D1CD-7BBC-3FD2-7F6A-0522322F5668}"/>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20BFF47-D8BB-EDEF-86C5-4446DFAFF8C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56C7337-EEE2-CEA8-6D5C-C276C8A74DE9}"/>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5" name="Espaço Reservado para Rodapé 4">
            <a:extLst>
              <a:ext uri="{FF2B5EF4-FFF2-40B4-BE49-F238E27FC236}">
                <a16:creationId xmlns:a16="http://schemas.microsoft.com/office/drawing/2014/main" id="{D2DD93EE-792D-9A4D-FCE3-A6C3EE801FD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809F07A-5B2F-FBD8-36AA-9B472B6793A0}"/>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953613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571CDA1-F869-D1D8-B9F8-BED7EA34C76A}"/>
              </a:ext>
            </a:extLst>
          </p:cNvPr>
          <p:cNvSpPr>
            <a:spLocks noGrp="1"/>
          </p:cNvSpPr>
          <p:nvPr>
            <p:ph type="title" orient="vert"/>
          </p:nvPr>
        </p:nvSpPr>
        <p:spPr>
          <a:xfrm>
            <a:off x="13087350" y="547688"/>
            <a:ext cx="3943350" cy="8718550"/>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4F2483C-41DE-380A-5172-96030F8EF27D}"/>
              </a:ext>
            </a:extLst>
          </p:cNvPr>
          <p:cNvSpPr>
            <a:spLocks noGrp="1"/>
          </p:cNvSpPr>
          <p:nvPr>
            <p:ph type="body" orient="vert" idx="1"/>
          </p:nvPr>
        </p:nvSpPr>
        <p:spPr>
          <a:xfrm>
            <a:off x="1257300" y="547688"/>
            <a:ext cx="11677650" cy="8718550"/>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BA557FD-C84E-35D0-E561-CC758D0441CA}"/>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5" name="Espaço Reservado para Rodapé 4">
            <a:extLst>
              <a:ext uri="{FF2B5EF4-FFF2-40B4-BE49-F238E27FC236}">
                <a16:creationId xmlns:a16="http://schemas.microsoft.com/office/drawing/2014/main" id="{7C166FC0-840A-93B2-78CB-8A9BE7BEE67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0392938-22D3-3AC3-1914-212356A0BEA6}"/>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1763871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1600" y="3195639"/>
            <a:ext cx="15544800" cy="2205038"/>
          </a:xfrm>
          <a:prstGeom prst="rect">
            <a:avLst/>
          </a:prstGeom>
        </p:spPr>
        <p:txBody>
          <a:bodyPr/>
          <a:lstStyle/>
          <a:p>
            <a:r>
              <a:rPr lang="pt-BR"/>
              <a:t>Clique para editar o estilo do título mestre</a:t>
            </a:r>
          </a:p>
        </p:txBody>
      </p:sp>
      <p:sp>
        <p:nvSpPr>
          <p:cNvPr id="3" name="Subtítulo 2"/>
          <p:cNvSpPr>
            <a:spLocks noGrp="1"/>
          </p:cNvSpPr>
          <p:nvPr>
            <p:ph type="subTitle" idx="1"/>
          </p:nvPr>
        </p:nvSpPr>
        <p:spPr>
          <a:xfrm>
            <a:off x="2743200" y="5829300"/>
            <a:ext cx="12801600" cy="2628900"/>
          </a:xfrm>
          <a:prstGeom prst="rect">
            <a:avLst/>
          </a:prstGeo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5" name="Espaço Reservado para Rodapé 4"/>
          <p:cNvSpPr>
            <a:spLocks noGrp="1"/>
          </p:cNvSpPr>
          <p:nvPr>
            <p:ph type="ftr" sz="quarter" idx="11"/>
          </p:nvPr>
        </p:nvSpPr>
        <p:spPr>
          <a:xfrm>
            <a:off x="6248400" y="9534526"/>
            <a:ext cx="5791200" cy="547688"/>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1118355243"/>
      </p:ext>
    </p:extLst>
  </p:cSld>
  <p:clrMapOvr>
    <a:masterClrMapping/>
  </p:clrMapOvr>
  <p:transition spd="slow" advTm="20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undo Azul">
  <p:cSld name="Fundo Azul">
    <p:spTree>
      <p:nvGrpSpPr>
        <p:cNvPr id="1" name="Shape 17"/>
        <p:cNvGrpSpPr/>
        <p:nvPr/>
      </p:nvGrpSpPr>
      <p:grpSpPr>
        <a:xfrm>
          <a:off x="0" y="0"/>
          <a:ext cx="0" cy="0"/>
          <a:chOff x="0" y="0"/>
          <a:chExt cx="0" cy="0"/>
        </a:xfrm>
      </p:grpSpPr>
      <p:pic>
        <p:nvPicPr>
          <p:cNvPr id="18" name="Google Shape;18;p10"/>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19" name="Google Shape;19;p10"/>
          <p:cNvSpPr txBox="1">
            <a:spLocks noGrp="1"/>
          </p:cNvSpPr>
          <p:nvPr>
            <p:ph type="ctrTitle"/>
          </p:nvPr>
        </p:nvSpPr>
        <p:spPr>
          <a:xfrm>
            <a:off x="1000325" y="450437"/>
            <a:ext cx="16287350" cy="1216131"/>
          </a:xfrm>
          <a:prstGeom prst="rect">
            <a:avLst/>
          </a:prstGeom>
          <a:noFill/>
          <a:ln>
            <a:noFill/>
          </a:ln>
        </p:spPr>
        <p:txBody>
          <a:bodyPr spcFirstLastPara="1" wrap="square" lIns="91425" tIns="45700" rIns="91425" bIns="45700" anchor="t" anchorCtr="0">
            <a:noAutofit/>
          </a:bodyPr>
          <a:lstStyle>
            <a:lvl1pPr marR="0" lvl="0" algn="ctr" rtl="0">
              <a:lnSpc>
                <a:spcPct val="146031"/>
              </a:lnSpc>
              <a:spcBef>
                <a:spcPts val="0"/>
              </a:spcBef>
              <a:spcAft>
                <a:spcPts val="0"/>
              </a:spcAft>
              <a:buClr>
                <a:schemeClr val="lt1"/>
              </a:buClr>
              <a:buSzPts val="6300"/>
              <a:buFont typeface="Calibri"/>
              <a:buNone/>
              <a:defRPr sz="63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10"/>
          <p:cNvSpPr txBox="1">
            <a:spLocks noGrp="1"/>
          </p:cNvSpPr>
          <p:nvPr>
            <p:ph type="body" idx="1"/>
          </p:nvPr>
        </p:nvSpPr>
        <p:spPr>
          <a:xfrm>
            <a:off x="1000125" y="3038167"/>
            <a:ext cx="16287750" cy="492626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20000"/>
              </a:lnSpc>
              <a:spcBef>
                <a:spcPts val="24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75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411958"/>
            <a:ext cx="16459200" cy="1714500"/>
          </a:xfrm>
          <a:prstGeom prst="rect">
            <a:avLst/>
          </a:prstGeom>
        </p:spPr>
        <p:txBody>
          <a:bodyPr/>
          <a:lstStyle/>
          <a:p>
            <a:r>
              <a:rPr lang="pt-BR"/>
              <a:t>Clique para editar o estilo do título mestre</a:t>
            </a:r>
          </a:p>
        </p:txBody>
      </p:sp>
      <p:sp>
        <p:nvSpPr>
          <p:cNvPr id="3" name="Espaço Reservado para Conteúdo 2"/>
          <p:cNvSpPr>
            <a:spLocks noGrp="1"/>
          </p:cNvSpPr>
          <p:nvPr>
            <p:ph idx="1"/>
          </p:nvPr>
        </p:nvSpPr>
        <p:spPr>
          <a:xfrm>
            <a:off x="914400" y="2400302"/>
            <a:ext cx="16459200" cy="6788944"/>
          </a:xfrm>
          <a:prstGeom prst="rect">
            <a:avLst/>
          </a:prstGeo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5" name="Espaço Reservado para Rodapé 4"/>
          <p:cNvSpPr>
            <a:spLocks noGrp="1"/>
          </p:cNvSpPr>
          <p:nvPr>
            <p:ph type="ftr" sz="quarter" idx="11"/>
          </p:nvPr>
        </p:nvSpPr>
        <p:spPr>
          <a:xfrm>
            <a:off x="6248400" y="9534526"/>
            <a:ext cx="5791200" cy="547688"/>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2278738905"/>
      </p:ext>
    </p:extLst>
  </p:cSld>
  <p:clrMapOvr>
    <a:masterClrMapping/>
  </p:clrMapOvr>
  <p:transition spd="slow" advTm="20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444626" y="6610352"/>
            <a:ext cx="15544800" cy="2043112"/>
          </a:xfrm>
          <a:prstGeom prst="rect">
            <a:avLst/>
          </a:prstGeom>
        </p:spPr>
        <p:txBody>
          <a:bodyPr anchor="t"/>
          <a:lstStyle>
            <a:lvl1pPr algn="l">
              <a:defRPr sz="8000" b="1" cap="all"/>
            </a:lvl1pPr>
          </a:lstStyle>
          <a:p>
            <a:r>
              <a:rPr lang="pt-BR"/>
              <a:t>Clique para editar o estilo do título mestre</a:t>
            </a:r>
          </a:p>
        </p:txBody>
      </p:sp>
      <p:sp>
        <p:nvSpPr>
          <p:cNvPr id="3" name="Espaço Reservado para Texto 2"/>
          <p:cNvSpPr>
            <a:spLocks noGrp="1"/>
          </p:cNvSpPr>
          <p:nvPr>
            <p:ph type="body" idx="1"/>
          </p:nvPr>
        </p:nvSpPr>
        <p:spPr>
          <a:xfrm>
            <a:off x="1444626" y="4360070"/>
            <a:ext cx="15544800" cy="2250280"/>
          </a:xfrm>
          <a:prstGeom prst="rect">
            <a:avLst/>
          </a:prstGeo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5" name="Espaço Reservado para Rodapé 4"/>
          <p:cNvSpPr>
            <a:spLocks noGrp="1"/>
          </p:cNvSpPr>
          <p:nvPr>
            <p:ph type="ftr" sz="quarter" idx="11"/>
          </p:nvPr>
        </p:nvSpPr>
        <p:spPr>
          <a:xfrm>
            <a:off x="6248400" y="9534526"/>
            <a:ext cx="5791200" cy="547688"/>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3485666516"/>
      </p:ext>
    </p:extLst>
  </p:cSld>
  <p:clrMapOvr>
    <a:masterClrMapping/>
  </p:clrMapOvr>
  <p:transition spd="slow" advTm="20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411958"/>
            <a:ext cx="16459200" cy="1714500"/>
          </a:xfrm>
          <a:prstGeom prst="rect">
            <a:avLst/>
          </a:prstGeom>
        </p:spPr>
        <p:txBody>
          <a:bodyPr/>
          <a:lstStyle/>
          <a:p>
            <a:r>
              <a:rPr lang="pt-BR"/>
              <a:t>Clique para editar o estilo do título mestre</a:t>
            </a:r>
          </a:p>
        </p:txBody>
      </p:sp>
      <p:sp>
        <p:nvSpPr>
          <p:cNvPr id="3" name="Espaço Reservado para Conteúdo 2"/>
          <p:cNvSpPr>
            <a:spLocks noGrp="1"/>
          </p:cNvSpPr>
          <p:nvPr>
            <p:ph sz="half" idx="1"/>
          </p:nvPr>
        </p:nvSpPr>
        <p:spPr>
          <a:xfrm>
            <a:off x="914400" y="1800226"/>
            <a:ext cx="8077200" cy="5091112"/>
          </a:xfrm>
          <a:prstGeom prst="rect">
            <a:avLst/>
          </a:prstGeo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9296400" y="1800226"/>
            <a:ext cx="8077200" cy="5091112"/>
          </a:xfrm>
          <a:prstGeom prst="rect">
            <a:avLst/>
          </a:prstGeo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6" name="Espaço Reservado para Rodapé 5"/>
          <p:cNvSpPr>
            <a:spLocks noGrp="1"/>
          </p:cNvSpPr>
          <p:nvPr>
            <p:ph type="ftr" sz="quarter" idx="11"/>
          </p:nvPr>
        </p:nvSpPr>
        <p:spPr>
          <a:xfrm>
            <a:off x="6248400" y="9534526"/>
            <a:ext cx="5791200" cy="547688"/>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1008356533"/>
      </p:ext>
    </p:extLst>
  </p:cSld>
  <p:clrMapOvr>
    <a:masterClrMapping/>
  </p:clrMapOvr>
  <p:transition spd="slow" advTm="20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914400" y="411958"/>
            <a:ext cx="16459200" cy="1714500"/>
          </a:xfrm>
          <a:prstGeom prst="rect">
            <a:avLst/>
          </a:prstGeom>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914400" y="2302670"/>
            <a:ext cx="8080376" cy="95964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pt-BR"/>
              <a:t>Clique para editar os estilos do texto mestre</a:t>
            </a:r>
          </a:p>
        </p:txBody>
      </p:sp>
      <p:sp>
        <p:nvSpPr>
          <p:cNvPr id="4" name="Espaço Reservado para Conteúdo 3"/>
          <p:cNvSpPr>
            <a:spLocks noGrp="1"/>
          </p:cNvSpPr>
          <p:nvPr>
            <p:ph sz="half" idx="2"/>
          </p:nvPr>
        </p:nvSpPr>
        <p:spPr>
          <a:xfrm>
            <a:off x="914400" y="3262312"/>
            <a:ext cx="8080376" cy="5926932"/>
          </a:xfrm>
          <a:prstGeom prst="rect">
            <a:avLst/>
          </a:prstGeo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9290053" y="2302670"/>
            <a:ext cx="8083550" cy="959644"/>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pt-BR"/>
              <a:t>Clique para editar os estilos do texto mestre</a:t>
            </a:r>
          </a:p>
        </p:txBody>
      </p:sp>
      <p:sp>
        <p:nvSpPr>
          <p:cNvPr id="6" name="Espaço Reservado para Conteúdo 5"/>
          <p:cNvSpPr>
            <a:spLocks noGrp="1"/>
          </p:cNvSpPr>
          <p:nvPr>
            <p:ph sz="quarter" idx="4"/>
          </p:nvPr>
        </p:nvSpPr>
        <p:spPr>
          <a:xfrm>
            <a:off x="9290053" y="3262312"/>
            <a:ext cx="8083550" cy="5926932"/>
          </a:xfrm>
          <a:prstGeom prst="rect">
            <a:avLst/>
          </a:prstGeo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8" name="Espaço Reservado para Rodapé 7"/>
          <p:cNvSpPr>
            <a:spLocks noGrp="1"/>
          </p:cNvSpPr>
          <p:nvPr>
            <p:ph type="ftr" sz="quarter" idx="11"/>
          </p:nvPr>
        </p:nvSpPr>
        <p:spPr>
          <a:xfrm>
            <a:off x="6248400" y="9534526"/>
            <a:ext cx="5791200" cy="547688"/>
          </a:xfrm>
          <a:prstGeom prst="rect">
            <a:avLst/>
          </a:prstGeom>
        </p:spPr>
        <p:txBody>
          <a:bodyPr/>
          <a:lstStyle/>
          <a:p>
            <a:endParaRPr lang="pt-BR"/>
          </a:p>
        </p:txBody>
      </p:sp>
      <p:sp>
        <p:nvSpPr>
          <p:cNvPr id="9" name="Espaço Reservado para Número de Slide 8"/>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103087140"/>
      </p:ext>
    </p:extLst>
  </p:cSld>
  <p:clrMapOvr>
    <a:masterClrMapping/>
  </p:clrMapOvr>
  <p:transition spd="slow" advTm="20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4400" y="411958"/>
            <a:ext cx="16459200" cy="1714500"/>
          </a:xfrm>
          <a:prstGeom prst="rect">
            <a:avLst/>
          </a:prstGeom>
        </p:spPr>
        <p:txBody>
          <a:bodyPr/>
          <a:lstStyle/>
          <a:p>
            <a:r>
              <a:rPr lang="pt-BR"/>
              <a:t>Clique para editar o estilo do título mestre</a:t>
            </a:r>
          </a:p>
        </p:txBody>
      </p:sp>
      <p:sp>
        <p:nvSpPr>
          <p:cNvPr id="3" name="Espaço Reservado para Data 2"/>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4" name="Espaço Reservado para Rodapé 3"/>
          <p:cNvSpPr>
            <a:spLocks noGrp="1"/>
          </p:cNvSpPr>
          <p:nvPr>
            <p:ph type="ftr" sz="quarter" idx="11"/>
          </p:nvPr>
        </p:nvSpPr>
        <p:spPr>
          <a:xfrm>
            <a:off x="6248400" y="9534526"/>
            <a:ext cx="5791200" cy="547688"/>
          </a:xfrm>
          <a:prstGeom prst="rect">
            <a:avLst/>
          </a:prstGeom>
        </p:spPr>
        <p:txBody>
          <a:bodyPr/>
          <a:lstStyle/>
          <a:p>
            <a:endParaRPr lang="pt-BR"/>
          </a:p>
        </p:txBody>
      </p:sp>
      <p:sp>
        <p:nvSpPr>
          <p:cNvPr id="5" name="Espaço Reservado para Número de Slide 4"/>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1775265915"/>
      </p:ext>
    </p:extLst>
  </p:cSld>
  <p:clrMapOvr>
    <a:masterClrMapping/>
  </p:clrMapOvr>
  <p:transition spd="slow" advTm="20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3" name="Espaço Reservado para Rodapé 2"/>
          <p:cNvSpPr>
            <a:spLocks noGrp="1"/>
          </p:cNvSpPr>
          <p:nvPr>
            <p:ph type="ftr" sz="quarter" idx="11"/>
          </p:nvPr>
        </p:nvSpPr>
        <p:spPr>
          <a:xfrm>
            <a:off x="6248400" y="9534526"/>
            <a:ext cx="5791200" cy="547688"/>
          </a:xfrm>
          <a:prstGeom prst="rect">
            <a:avLst/>
          </a:prstGeom>
        </p:spPr>
        <p:txBody>
          <a:bodyPr/>
          <a:lstStyle/>
          <a:p>
            <a:endParaRPr lang="pt-BR"/>
          </a:p>
        </p:txBody>
      </p:sp>
      <p:sp>
        <p:nvSpPr>
          <p:cNvPr id="4" name="Espaço Reservado para Número de Slide 3"/>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566363486"/>
      </p:ext>
    </p:extLst>
  </p:cSld>
  <p:clrMapOvr>
    <a:masterClrMapping/>
  </p:clrMapOvr>
  <p:transition spd="slow" advTm="20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914403" y="409574"/>
            <a:ext cx="6016626" cy="1743076"/>
          </a:xfrm>
          <a:prstGeom prst="rect">
            <a:avLst/>
          </a:prstGeom>
        </p:spPr>
        <p:txBody>
          <a:bodyPr anchor="b"/>
          <a:lstStyle>
            <a:lvl1pPr algn="l">
              <a:defRPr sz="4000" b="1"/>
            </a:lvl1pPr>
          </a:lstStyle>
          <a:p>
            <a:r>
              <a:rPr lang="pt-BR"/>
              <a:t>Clique para editar o estilo do título mestre</a:t>
            </a:r>
          </a:p>
        </p:txBody>
      </p:sp>
      <p:sp>
        <p:nvSpPr>
          <p:cNvPr id="3" name="Espaço Reservado para Conteúdo 2"/>
          <p:cNvSpPr>
            <a:spLocks noGrp="1"/>
          </p:cNvSpPr>
          <p:nvPr>
            <p:ph idx="1"/>
          </p:nvPr>
        </p:nvSpPr>
        <p:spPr>
          <a:xfrm>
            <a:off x="7150100" y="409577"/>
            <a:ext cx="10223500" cy="877967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914403" y="2152653"/>
            <a:ext cx="6016626" cy="7036594"/>
          </a:xfrm>
          <a:prstGeom prst="rect">
            <a:avLst/>
          </a:prstGeo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pt-BR"/>
              <a:t>Clique para editar os estilos do texto mestre</a:t>
            </a:r>
          </a:p>
        </p:txBody>
      </p:sp>
      <p:sp>
        <p:nvSpPr>
          <p:cNvPr id="5" name="Espaço Reservado para Data 4"/>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6" name="Espaço Reservado para Rodapé 5"/>
          <p:cNvSpPr>
            <a:spLocks noGrp="1"/>
          </p:cNvSpPr>
          <p:nvPr>
            <p:ph type="ftr" sz="quarter" idx="11"/>
          </p:nvPr>
        </p:nvSpPr>
        <p:spPr>
          <a:xfrm>
            <a:off x="6248400" y="9534526"/>
            <a:ext cx="5791200" cy="547688"/>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3356207771"/>
      </p:ext>
    </p:extLst>
  </p:cSld>
  <p:clrMapOvr>
    <a:masterClrMapping/>
  </p:clrMapOvr>
  <p:transition spd="slow" advTm="20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3584576" y="7200900"/>
            <a:ext cx="10972800" cy="850108"/>
          </a:xfrm>
          <a:prstGeom prst="rect">
            <a:avLst/>
          </a:prstGeom>
        </p:spPr>
        <p:txBody>
          <a:bodyPr anchor="b"/>
          <a:lstStyle>
            <a:lvl1pPr algn="l">
              <a:defRPr sz="4000" b="1"/>
            </a:lvl1pPr>
          </a:lstStyle>
          <a:p>
            <a:r>
              <a:rPr lang="pt-BR"/>
              <a:t>Clique para editar o estilo do título mestre</a:t>
            </a:r>
          </a:p>
        </p:txBody>
      </p:sp>
      <p:sp>
        <p:nvSpPr>
          <p:cNvPr id="3" name="Espaço Reservado para Imagem 2"/>
          <p:cNvSpPr>
            <a:spLocks noGrp="1"/>
          </p:cNvSpPr>
          <p:nvPr>
            <p:ph type="pic" idx="1"/>
          </p:nvPr>
        </p:nvSpPr>
        <p:spPr>
          <a:xfrm>
            <a:off x="3584576" y="919162"/>
            <a:ext cx="10972800" cy="617220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pt-BR"/>
          </a:p>
        </p:txBody>
      </p:sp>
      <p:sp>
        <p:nvSpPr>
          <p:cNvPr id="4" name="Espaço Reservado para Texto 3"/>
          <p:cNvSpPr>
            <a:spLocks noGrp="1"/>
          </p:cNvSpPr>
          <p:nvPr>
            <p:ph type="body" sz="half" idx="2"/>
          </p:nvPr>
        </p:nvSpPr>
        <p:spPr>
          <a:xfrm>
            <a:off x="3584576" y="8051007"/>
            <a:ext cx="10972800" cy="1207294"/>
          </a:xfrm>
          <a:prstGeom prst="rect">
            <a:avLst/>
          </a:prstGeo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pt-BR"/>
              <a:t>Clique para editar os estilos do texto mestre</a:t>
            </a:r>
          </a:p>
        </p:txBody>
      </p:sp>
      <p:sp>
        <p:nvSpPr>
          <p:cNvPr id="5" name="Espaço Reservado para Data 4"/>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6" name="Espaço Reservado para Rodapé 5"/>
          <p:cNvSpPr>
            <a:spLocks noGrp="1"/>
          </p:cNvSpPr>
          <p:nvPr>
            <p:ph type="ftr" sz="quarter" idx="11"/>
          </p:nvPr>
        </p:nvSpPr>
        <p:spPr>
          <a:xfrm>
            <a:off x="6248400" y="9534526"/>
            <a:ext cx="5791200" cy="547688"/>
          </a:xfrm>
          <a:prstGeom prst="rect">
            <a:avLst/>
          </a:prstGeom>
        </p:spPr>
        <p:txBody>
          <a:bodyPr/>
          <a:lstStyle/>
          <a:p>
            <a:endParaRPr lang="pt-BR"/>
          </a:p>
        </p:txBody>
      </p:sp>
      <p:sp>
        <p:nvSpPr>
          <p:cNvPr id="7" name="Espaço Reservado para Número de Slide 6"/>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3076182548"/>
      </p:ext>
    </p:extLst>
  </p:cSld>
  <p:clrMapOvr>
    <a:masterClrMapping/>
  </p:clrMapOvr>
  <p:transition spd="slow" advTm="20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914400" y="411958"/>
            <a:ext cx="16459200" cy="1714500"/>
          </a:xfrm>
          <a:prstGeom prst="rect">
            <a:avLst/>
          </a:prstGeom>
        </p:spPr>
        <p:txBody>
          <a:bodyPr/>
          <a:lstStyle/>
          <a:p>
            <a:r>
              <a:rPr lang="pt-BR"/>
              <a:t>Clique para editar o estilo do título mestre</a:t>
            </a:r>
          </a:p>
        </p:txBody>
      </p:sp>
      <p:sp>
        <p:nvSpPr>
          <p:cNvPr id="3" name="Espaço Reservado para Texto Vertical 2"/>
          <p:cNvSpPr>
            <a:spLocks noGrp="1"/>
          </p:cNvSpPr>
          <p:nvPr>
            <p:ph type="body" orient="vert" idx="1"/>
          </p:nvPr>
        </p:nvSpPr>
        <p:spPr>
          <a:xfrm>
            <a:off x="914400" y="2400302"/>
            <a:ext cx="16459200" cy="6788944"/>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5" name="Espaço Reservado para Rodapé 4"/>
          <p:cNvSpPr>
            <a:spLocks noGrp="1"/>
          </p:cNvSpPr>
          <p:nvPr>
            <p:ph type="ftr" sz="quarter" idx="11"/>
          </p:nvPr>
        </p:nvSpPr>
        <p:spPr>
          <a:xfrm>
            <a:off x="6248400" y="9534526"/>
            <a:ext cx="5791200" cy="547688"/>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4285631229"/>
      </p:ext>
    </p:extLst>
  </p:cSld>
  <p:clrMapOvr>
    <a:masterClrMapping/>
  </p:clrMapOvr>
  <p:transition spd="slow" advTm="20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3258800" y="309562"/>
            <a:ext cx="4114800" cy="6581776"/>
          </a:xfrm>
          <a:prstGeom prst="rect">
            <a:avLst/>
          </a:prstGeo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914400" y="309562"/>
            <a:ext cx="12039600" cy="6581776"/>
          </a:xfrm>
          <a:prstGeom prst="rect">
            <a:avLst/>
          </a:prstGeo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a:xfrm>
            <a:off x="914400" y="9534526"/>
            <a:ext cx="4267200" cy="547688"/>
          </a:xfrm>
          <a:prstGeom prst="rect">
            <a:avLst/>
          </a:prstGeom>
        </p:spPr>
        <p:txBody>
          <a:bodyPr/>
          <a:lstStyle/>
          <a:p>
            <a:fld id="{4DCFB02F-2C80-4134-B3C5-50F26D4861EE}" type="datetimeFigureOut">
              <a:rPr lang="pt-BR" smtClean="0"/>
              <a:t>01/06/2024</a:t>
            </a:fld>
            <a:endParaRPr lang="pt-BR"/>
          </a:p>
        </p:txBody>
      </p:sp>
      <p:sp>
        <p:nvSpPr>
          <p:cNvPr id="5" name="Espaço Reservado para Rodapé 4"/>
          <p:cNvSpPr>
            <a:spLocks noGrp="1"/>
          </p:cNvSpPr>
          <p:nvPr>
            <p:ph type="ftr" sz="quarter" idx="11"/>
          </p:nvPr>
        </p:nvSpPr>
        <p:spPr>
          <a:xfrm>
            <a:off x="6248400" y="9534526"/>
            <a:ext cx="5791200" cy="547688"/>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13106400" y="9534526"/>
            <a:ext cx="4267200" cy="547688"/>
          </a:xfrm>
          <a:prstGeom prst="rect">
            <a:avLst/>
          </a:prstGeom>
        </p:spPr>
        <p:txBody>
          <a:bodyPr/>
          <a:lstStyle/>
          <a:p>
            <a:fld id="{3759C89E-897E-4918-B121-D80755D78F3F}" type="slidenum">
              <a:rPr lang="pt-BR" smtClean="0"/>
              <a:t>‹nº›</a:t>
            </a:fld>
            <a:endParaRPr lang="pt-BR"/>
          </a:p>
        </p:txBody>
      </p:sp>
    </p:spTree>
    <p:extLst>
      <p:ext uri="{BB962C8B-B14F-4D97-AF65-F5344CB8AC3E}">
        <p14:creationId xmlns:p14="http://schemas.microsoft.com/office/powerpoint/2010/main" val="1733055017"/>
      </p:ext>
    </p:extLst>
  </p:cSld>
  <p:clrMapOvr>
    <a:masterClrMapping/>
  </p:clrMapOvr>
  <p:transition spd="slow" advTm="20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undo Verde">
  <p:cSld name="Fundo Verde">
    <p:spTree>
      <p:nvGrpSpPr>
        <p:cNvPr id="1" name="Shape 21"/>
        <p:cNvGrpSpPr/>
        <p:nvPr/>
      </p:nvGrpSpPr>
      <p:grpSpPr>
        <a:xfrm>
          <a:off x="0" y="0"/>
          <a:ext cx="0" cy="0"/>
          <a:chOff x="0" y="0"/>
          <a:chExt cx="0" cy="0"/>
        </a:xfrm>
      </p:grpSpPr>
      <p:pic>
        <p:nvPicPr>
          <p:cNvPr id="22" name="Google Shape;22;p11"/>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23" name="Google Shape;23;p11"/>
          <p:cNvSpPr txBox="1">
            <a:spLocks noGrp="1"/>
          </p:cNvSpPr>
          <p:nvPr>
            <p:ph type="ctrTitle"/>
          </p:nvPr>
        </p:nvSpPr>
        <p:spPr>
          <a:xfrm>
            <a:off x="1000325" y="450437"/>
            <a:ext cx="16287350" cy="1216131"/>
          </a:xfrm>
          <a:prstGeom prst="rect">
            <a:avLst/>
          </a:prstGeom>
          <a:noFill/>
          <a:ln>
            <a:noFill/>
          </a:ln>
        </p:spPr>
        <p:txBody>
          <a:bodyPr spcFirstLastPara="1" wrap="square" lIns="91425" tIns="45700" rIns="91425" bIns="45700" anchor="t" anchorCtr="0">
            <a:noAutofit/>
          </a:bodyPr>
          <a:lstStyle>
            <a:lvl1pPr marR="0" lvl="0" algn="ctr" rtl="0">
              <a:lnSpc>
                <a:spcPct val="146031"/>
              </a:lnSpc>
              <a:spcBef>
                <a:spcPts val="0"/>
              </a:spcBef>
              <a:spcAft>
                <a:spcPts val="0"/>
              </a:spcAft>
              <a:buClr>
                <a:schemeClr val="lt1"/>
              </a:buClr>
              <a:buSzPts val="6300"/>
              <a:buFont typeface="Calibri"/>
              <a:buNone/>
              <a:defRPr sz="63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11"/>
          <p:cNvSpPr txBox="1">
            <a:spLocks noGrp="1"/>
          </p:cNvSpPr>
          <p:nvPr>
            <p:ph type="body" idx="1"/>
          </p:nvPr>
        </p:nvSpPr>
        <p:spPr>
          <a:xfrm>
            <a:off x="1000125" y="3038167"/>
            <a:ext cx="16287750" cy="492626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20000"/>
              </a:lnSpc>
              <a:spcBef>
                <a:spcPts val="24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75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údo 1">
  <p:cSld name="Conteúdo 1">
    <p:spTree>
      <p:nvGrpSpPr>
        <p:cNvPr id="1" name="Shape 25"/>
        <p:cNvGrpSpPr/>
        <p:nvPr/>
      </p:nvGrpSpPr>
      <p:grpSpPr>
        <a:xfrm>
          <a:off x="0" y="0"/>
          <a:ext cx="0" cy="0"/>
          <a:chOff x="0" y="0"/>
          <a:chExt cx="0" cy="0"/>
        </a:xfrm>
      </p:grpSpPr>
      <p:pic>
        <p:nvPicPr>
          <p:cNvPr id="26" name="Google Shape;26;p12"/>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27" name="Google Shape;27;p12"/>
          <p:cNvSpPr txBox="1">
            <a:spLocks noGrp="1"/>
          </p:cNvSpPr>
          <p:nvPr>
            <p:ph type="ctrTitle"/>
          </p:nvPr>
        </p:nvSpPr>
        <p:spPr>
          <a:xfrm>
            <a:off x="575186" y="524177"/>
            <a:ext cx="11665975" cy="1216131"/>
          </a:xfrm>
          <a:prstGeom prst="rect">
            <a:avLst/>
          </a:prstGeom>
          <a:noFill/>
          <a:ln>
            <a:noFill/>
          </a:ln>
        </p:spPr>
        <p:txBody>
          <a:bodyPr spcFirstLastPara="1" wrap="square" lIns="91425" tIns="45700" rIns="91425" bIns="45700" anchor="t" anchorCtr="0">
            <a:noAutofit/>
          </a:bodyPr>
          <a:lstStyle>
            <a:lvl1pPr marR="0" lvl="0" algn="l" rtl="0">
              <a:lnSpc>
                <a:spcPct val="131428"/>
              </a:lnSpc>
              <a:spcBef>
                <a:spcPts val="0"/>
              </a:spcBef>
              <a:spcAft>
                <a:spcPts val="0"/>
              </a:spcAft>
              <a:buClr>
                <a:srgbClr val="476559"/>
              </a:buClr>
              <a:buSzPts val="7000"/>
              <a:buFont typeface="Calibri"/>
              <a:buNone/>
              <a:defRPr sz="7000" b="1" i="0" u="none" strike="noStrike" cap="none">
                <a:solidFill>
                  <a:srgbClr val="4765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Google Shape;28;p12"/>
          <p:cNvSpPr txBox="1">
            <a:spLocks noGrp="1"/>
          </p:cNvSpPr>
          <p:nvPr>
            <p:ph type="body" idx="1"/>
          </p:nvPr>
        </p:nvSpPr>
        <p:spPr>
          <a:xfrm>
            <a:off x="819150" y="2336038"/>
            <a:ext cx="16725900" cy="626549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2400"/>
              </a:spcBef>
              <a:spcAft>
                <a:spcPts val="0"/>
              </a:spcAft>
              <a:buClr>
                <a:srgbClr val="565755"/>
              </a:buClr>
              <a:buSzPts val="3000"/>
              <a:buFont typeface="Arial"/>
              <a:buNone/>
              <a:defRPr sz="3000" b="0" i="0" u="none" strike="noStrike" cap="none">
                <a:solidFill>
                  <a:srgbClr val="565755"/>
                </a:solidFill>
                <a:latin typeface="Calibri"/>
                <a:ea typeface="Calibri"/>
                <a:cs typeface="Calibri"/>
                <a:sym typeface="Calibri"/>
              </a:defRPr>
            </a:lvl1pPr>
            <a:lvl2pPr marL="914400" marR="0" lvl="1" indent="-228600" algn="ctr" rtl="0">
              <a:lnSpc>
                <a:spcPct val="90000"/>
              </a:lnSpc>
              <a:spcBef>
                <a:spcPts val="75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pic>
        <p:nvPicPr>
          <p:cNvPr id="29" name="Google Shape;29;p12"/>
          <p:cNvPicPr preferRelativeResize="0"/>
          <p:nvPr/>
        </p:nvPicPr>
        <p:blipFill rotWithShape="1">
          <a:blip r:embed="rId3">
            <a:alphaModFix/>
          </a:blip>
          <a:srcRect/>
          <a:stretch/>
        </p:blipFill>
        <p:spPr>
          <a:xfrm>
            <a:off x="12755510" y="458039"/>
            <a:ext cx="4889463" cy="12517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údo 2">
  <p:cSld name="Conteúdo 2">
    <p:spTree>
      <p:nvGrpSpPr>
        <p:cNvPr id="1" name="Shape 30"/>
        <p:cNvGrpSpPr/>
        <p:nvPr/>
      </p:nvGrpSpPr>
      <p:grpSpPr>
        <a:xfrm>
          <a:off x="0" y="0"/>
          <a:ext cx="0" cy="0"/>
          <a:chOff x="0" y="0"/>
          <a:chExt cx="0" cy="0"/>
        </a:xfrm>
      </p:grpSpPr>
      <p:pic>
        <p:nvPicPr>
          <p:cNvPr id="31" name="Google Shape;31;p13"/>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32" name="Google Shape;32;p13"/>
          <p:cNvSpPr txBox="1">
            <a:spLocks noGrp="1"/>
          </p:cNvSpPr>
          <p:nvPr>
            <p:ph type="ctrTitle"/>
          </p:nvPr>
        </p:nvSpPr>
        <p:spPr>
          <a:xfrm>
            <a:off x="575186" y="524177"/>
            <a:ext cx="11665975" cy="1216131"/>
          </a:xfrm>
          <a:prstGeom prst="rect">
            <a:avLst/>
          </a:prstGeom>
          <a:noFill/>
          <a:ln>
            <a:noFill/>
          </a:ln>
        </p:spPr>
        <p:txBody>
          <a:bodyPr spcFirstLastPara="1" wrap="square" lIns="91425" tIns="45700" rIns="91425" bIns="45700" anchor="t" anchorCtr="0">
            <a:noAutofit/>
          </a:bodyPr>
          <a:lstStyle>
            <a:lvl1pPr marR="0" lvl="0" algn="l" rtl="0">
              <a:lnSpc>
                <a:spcPct val="131428"/>
              </a:lnSpc>
              <a:spcBef>
                <a:spcPts val="0"/>
              </a:spcBef>
              <a:spcAft>
                <a:spcPts val="0"/>
              </a:spcAft>
              <a:buClr>
                <a:srgbClr val="476559"/>
              </a:buClr>
              <a:buSzPts val="7000"/>
              <a:buFont typeface="Calibri"/>
              <a:buNone/>
              <a:defRPr sz="7000" b="1" i="0" u="none" strike="noStrike" cap="none">
                <a:solidFill>
                  <a:srgbClr val="4765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13"/>
          <p:cNvSpPr txBox="1">
            <a:spLocks noGrp="1"/>
          </p:cNvSpPr>
          <p:nvPr>
            <p:ph type="body" idx="1"/>
          </p:nvPr>
        </p:nvSpPr>
        <p:spPr>
          <a:xfrm>
            <a:off x="819150" y="2336038"/>
            <a:ext cx="16725900" cy="626549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20000"/>
              </a:lnSpc>
              <a:spcBef>
                <a:spcPts val="2400"/>
              </a:spcBef>
              <a:spcAft>
                <a:spcPts val="0"/>
              </a:spcAft>
              <a:buClr>
                <a:srgbClr val="565755"/>
              </a:buClr>
              <a:buSzPts val="3000"/>
              <a:buFont typeface="Arial"/>
              <a:buNone/>
              <a:defRPr sz="3000" b="0" i="0" u="none" strike="noStrike" cap="none">
                <a:solidFill>
                  <a:srgbClr val="565755"/>
                </a:solidFill>
                <a:latin typeface="Calibri"/>
                <a:ea typeface="Calibri"/>
                <a:cs typeface="Calibri"/>
                <a:sym typeface="Calibri"/>
              </a:defRPr>
            </a:lvl1pPr>
            <a:lvl2pPr marL="914400" marR="0" lvl="1" indent="-228600" algn="ctr" rtl="0">
              <a:lnSpc>
                <a:spcPct val="90000"/>
              </a:lnSpc>
              <a:spcBef>
                <a:spcPts val="75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2pPr>
            <a:lvl3pPr marL="1371600" marR="0" lvl="2" indent="-228600" algn="ctr" rtl="0">
              <a:lnSpc>
                <a:spcPct val="90000"/>
              </a:lnSpc>
              <a:spcBef>
                <a:spcPts val="75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3pPr>
            <a:lvl4pPr marL="1828800" marR="0" lvl="3"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4pPr>
            <a:lvl5pPr marL="2286000" marR="0" lvl="4" indent="-228600" algn="ctr" rtl="0">
              <a:lnSpc>
                <a:spcPct val="90000"/>
              </a:lnSpc>
              <a:spcBef>
                <a:spcPts val="750"/>
              </a:spcBef>
              <a:spcAft>
                <a:spcPts val="0"/>
              </a:spcAft>
              <a:buClr>
                <a:schemeClr val="lt1"/>
              </a:buClr>
              <a:buSzPts val="2700"/>
              <a:buFont typeface="Arial"/>
              <a:buNone/>
              <a:defRPr sz="2700" b="0" i="0" u="none" strike="noStrike" cap="none">
                <a:solidFill>
                  <a:schemeClr val="lt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pic>
        <p:nvPicPr>
          <p:cNvPr id="34" name="Google Shape;34;p13"/>
          <p:cNvPicPr preferRelativeResize="0"/>
          <p:nvPr/>
        </p:nvPicPr>
        <p:blipFill rotWithShape="1">
          <a:blip r:embed="rId3">
            <a:alphaModFix/>
          </a:blip>
          <a:srcRect/>
          <a:stretch/>
        </p:blipFill>
        <p:spPr>
          <a:xfrm>
            <a:off x="12755510" y="458039"/>
            <a:ext cx="4889463" cy="12517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im Azul">
  <p:cSld name="Fim Azul">
    <p:spTree>
      <p:nvGrpSpPr>
        <p:cNvPr id="1" name="Shape 35"/>
        <p:cNvGrpSpPr/>
        <p:nvPr/>
      </p:nvGrpSpPr>
      <p:grpSpPr>
        <a:xfrm>
          <a:off x="0" y="0"/>
          <a:ext cx="0" cy="0"/>
          <a:chOff x="0" y="0"/>
          <a:chExt cx="0" cy="0"/>
        </a:xfrm>
      </p:grpSpPr>
      <p:pic>
        <p:nvPicPr>
          <p:cNvPr id="36" name="Google Shape;36;p14"/>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37" name="Google Shape;37;p14"/>
          <p:cNvSpPr txBox="1">
            <a:spLocks noGrp="1"/>
          </p:cNvSpPr>
          <p:nvPr>
            <p:ph type="ctrTitle"/>
          </p:nvPr>
        </p:nvSpPr>
        <p:spPr>
          <a:xfrm>
            <a:off x="2286000" y="4922882"/>
            <a:ext cx="13716000" cy="1135018"/>
          </a:xfrm>
          <a:prstGeom prst="rect">
            <a:avLst/>
          </a:prstGeom>
          <a:noFill/>
          <a:ln>
            <a:noFill/>
          </a:ln>
        </p:spPr>
        <p:txBody>
          <a:bodyPr spcFirstLastPara="1" wrap="square" lIns="91425" tIns="45700" rIns="91425" bIns="45700" anchor="t" anchorCtr="0">
            <a:noAutofit/>
          </a:bodyPr>
          <a:lstStyle>
            <a:lvl1pPr marR="0" lvl="0" algn="ctr" rtl="0">
              <a:lnSpc>
                <a:spcPct val="97872"/>
              </a:lnSpc>
              <a:spcBef>
                <a:spcPts val="0"/>
              </a:spcBef>
              <a:spcAft>
                <a:spcPts val="0"/>
              </a:spcAft>
              <a:buClr>
                <a:schemeClr val="lt1"/>
              </a:buClr>
              <a:buSzPts val="9400"/>
              <a:buFont typeface="Calibri"/>
              <a:buNone/>
              <a:defRPr sz="9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38" name="Google Shape;38;p14"/>
          <p:cNvPicPr preferRelativeResize="0"/>
          <p:nvPr/>
        </p:nvPicPr>
        <p:blipFill rotWithShape="1">
          <a:blip r:embed="rId3">
            <a:alphaModFix/>
          </a:blip>
          <a:srcRect/>
          <a:stretch/>
        </p:blipFill>
        <p:spPr>
          <a:xfrm>
            <a:off x="4377399" y="735710"/>
            <a:ext cx="9533203" cy="2510410"/>
          </a:xfrm>
          <a:prstGeom prst="rect">
            <a:avLst/>
          </a:prstGeom>
          <a:noFill/>
          <a:ln>
            <a:noFill/>
          </a:ln>
        </p:spPr>
      </p:pic>
      <p:grpSp>
        <p:nvGrpSpPr>
          <p:cNvPr id="39" name="Google Shape;39;p14"/>
          <p:cNvGrpSpPr/>
          <p:nvPr/>
        </p:nvGrpSpPr>
        <p:grpSpPr>
          <a:xfrm>
            <a:off x="7343775" y="8902699"/>
            <a:ext cx="3600450" cy="1397000"/>
            <a:chOff x="7353300" y="8902699"/>
            <a:chExt cx="3600450" cy="1397000"/>
          </a:xfrm>
        </p:grpSpPr>
        <p:sp>
          <p:nvSpPr>
            <p:cNvPr id="40" name="Google Shape;40;p14"/>
            <p:cNvSpPr/>
            <p:nvPr/>
          </p:nvSpPr>
          <p:spPr>
            <a:xfrm>
              <a:off x="7353300" y="8902699"/>
              <a:ext cx="3600450" cy="1397000"/>
            </a:xfrm>
            <a:custGeom>
              <a:avLst/>
              <a:gdLst/>
              <a:ahLst/>
              <a:cxnLst/>
              <a:rect l="l" t="t" r="r" b="b"/>
              <a:pathLst>
                <a:path w="3600450" h="1397000" extrusionOk="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 name="Google Shape;41;p14"/>
            <p:cNvPicPr preferRelativeResize="0"/>
            <p:nvPr/>
          </p:nvPicPr>
          <p:blipFill rotWithShape="1">
            <a:blip r:embed="rId4">
              <a:alphaModFix/>
            </a:blip>
            <a:srcRect/>
            <a:stretch/>
          </p:blipFill>
          <p:spPr>
            <a:xfrm>
              <a:off x="9576921" y="9160670"/>
              <a:ext cx="1100605" cy="877045"/>
            </a:xfrm>
            <a:prstGeom prst="rect">
              <a:avLst/>
            </a:prstGeom>
            <a:noFill/>
            <a:ln>
              <a:noFill/>
            </a:ln>
          </p:spPr>
        </p:pic>
        <p:pic>
          <p:nvPicPr>
            <p:cNvPr id="42" name="Google Shape;42;p14"/>
            <p:cNvPicPr preferRelativeResize="0"/>
            <p:nvPr/>
          </p:nvPicPr>
          <p:blipFill rotWithShape="1">
            <a:blip r:embed="rId5">
              <a:alphaModFix/>
            </a:blip>
            <a:srcRect/>
            <a:stretch/>
          </p:blipFill>
          <p:spPr>
            <a:xfrm>
              <a:off x="7769906" y="9286597"/>
              <a:ext cx="1421719" cy="602845"/>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im Verde">
  <p:cSld name="Fim Verde">
    <p:spTree>
      <p:nvGrpSpPr>
        <p:cNvPr id="1" name="Shape 43"/>
        <p:cNvGrpSpPr/>
        <p:nvPr/>
      </p:nvGrpSpPr>
      <p:grpSpPr>
        <a:xfrm>
          <a:off x="0" y="0"/>
          <a:ext cx="0" cy="0"/>
          <a:chOff x="0" y="0"/>
          <a:chExt cx="0" cy="0"/>
        </a:xfrm>
      </p:grpSpPr>
      <p:pic>
        <p:nvPicPr>
          <p:cNvPr id="44" name="Google Shape;44;p15"/>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45" name="Google Shape;45;p15"/>
          <p:cNvSpPr txBox="1">
            <a:spLocks noGrp="1"/>
          </p:cNvSpPr>
          <p:nvPr>
            <p:ph type="ctrTitle"/>
          </p:nvPr>
        </p:nvSpPr>
        <p:spPr>
          <a:xfrm>
            <a:off x="2286000" y="4922882"/>
            <a:ext cx="13716000" cy="1135018"/>
          </a:xfrm>
          <a:prstGeom prst="rect">
            <a:avLst/>
          </a:prstGeom>
          <a:noFill/>
          <a:ln>
            <a:noFill/>
          </a:ln>
        </p:spPr>
        <p:txBody>
          <a:bodyPr spcFirstLastPara="1" wrap="square" lIns="91425" tIns="45700" rIns="91425" bIns="45700" anchor="t" anchorCtr="0">
            <a:noAutofit/>
          </a:bodyPr>
          <a:lstStyle>
            <a:lvl1pPr marR="0" lvl="0" algn="ctr" rtl="0">
              <a:lnSpc>
                <a:spcPct val="97872"/>
              </a:lnSpc>
              <a:spcBef>
                <a:spcPts val="0"/>
              </a:spcBef>
              <a:spcAft>
                <a:spcPts val="0"/>
              </a:spcAft>
              <a:buClr>
                <a:schemeClr val="lt1"/>
              </a:buClr>
              <a:buSzPts val="9400"/>
              <a:buFont typeface="Calibri"/>
              <a:buNone/>
              <a:defRPr sz="9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46" name="Google Shape;46;p15"/>
          <p:cNvPicPr preferRelativeResize="0"/>
          <p:nvPr/>
        </p:nvPicPr>
        <p:blipFill rotWithShape="1">
          <a:blip r:embed="rId3">
            <a:alphaModFix/>
          </a:blip>
          <a:srcRect/>
          <a:stretch/>
        </p:blipFill>
        <p:spPr>
          <a:xfrm>
            <a:off x="4377399" y="735710"/>
            <a:ext cx="9533203" cy="2510410"/>
          </a:xfrm>
          <a:prstGeom prst="rect">
            <a:avLst/>
          </a:prstGeom>
          <a:noFill/>
          <a:ln>
            <a:noFill/>
          </a:ln>
        </p:spPr>
      </p:pic>
      <p:grpSp>
        <p:nvGrpSpPr>
          <p:cNvPr id="47" name="Google Shape;47;p15"/>
          <p:cNvGrpSpPr/>
          <p:nvPr/>
        </p:nvGrpSpPr>
        <p:grpSpPr>
          <a:xfrm>
            <a:off x="7343775" y="8902699"/>
            <a:ext cx="3600450" cy="1397000"/>
            <a:chOff x="7353300" y="8902699"/>
            <a:chExt cx="3600450" cy="1397000"/>
          </a:xfrm>
        </p:grpSpPr>
        <p:sp>
          <p:nvSpPr>
            <p:cNvPr id="48" name="Google Shape;48;p15"/>
            <p:cNvSpPr/>
            <p:nvPr/>
          </p:nvSpPr>
          <p:spPr>
            <a:xfrm>
              <a:off x="7353300" y="8902699"/>
              <a:ext cx="3600450" cy="1397000"/>
            </a:xfrm>
            <a:custGeom>
              <a:avLst/>
              <a:gdLst/>
              <a:ahLst/>
              <a:cxnLst/>
              <a:rect l="l" t="t" r="r" b="b"/>
              <a:pathLst>
                <a:path w="3600450" h="1397000" extrusionOk="0">
                  <a:moveTo>
                    <a:pt x="6350" y="305864"/>
                  </a:moveTo>
                  <a:cubicBezTo>
                    <a:pt x="6350" y="136940"/>
                    <a:pt x="143290" y="0"/>
                    <a:pt x="312214" y="0"/>
                  </a:cubicBezTo>
                  <a:lnTo>
                    <a:pt x="3294586" y="0"/>
                  </a:lnTo>
                  <a:cubicBezTo>
                    <a:pt x="3463510" y="0"/>
                    <a:pt x="3600450" y="136940"/>
                    <a:pt x="3600450" y="305864"/>
                  </a:cubicBezTo>
                  <a:cubicBezTo>
                    <a:pt x="3598333" y="669576"/>
                    <a:pt x="3596217" y="1033288"/>
                    <a:pt x="3594100" y="1397000"/>
                  </a:cubicBezTo>
                  <a:lnTo>
                    <a:pt x="0" y="1384300"/>
                  </a:lnTo>
                  <a:cubicBezTo>
                    <a:pt x="2117" y="1024821"/>
                    <a:pt x="4233" y="665343"/>
                    <a:pt x="6350" y="3058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9" name="Google Shape;49;p15"/>
            <p:cNvPicPr preferRelativeResize="0"/>
            <p:nvPr/>
          </p:nvPicPr>
          <p:blipFill rotWithShape="1">
            <a:blip r:embed="rId4">
              <a:alphaModFix/>
            </a:blip>
            <a:srcRect/>
            <a:stretch/>
          </p:blipFill>
          <p:spPr>
            <a:xfrm>
              <a:off x="9576921" y="9160670"/>
              <a:ext cx="1100605" cy="877045"/>
            </a:xfrm>
            <a:prstGeom prst="rect">
              <a:avLst/>
            </a:prstGeom>
            <a:noFill/>
            <a:ln>
              <a:noFill/>
            </a:ln>
          </p:spPr>
        </p:pic>
        <p:pic>
          <p:nvPicPr>
            <p:cNvPr id="50" name="Google Shape;50;p15"/>
            <p:cNvPicPr preferRelativeResize="0"/>
            <p:nvPr/>
          </p:nvPicPr>
          <p:blipFill rotWithShape="1">
            <a:blip r:embed="rId5">
              <a:alphaModFix/>
            </a:blip>
            <a:srcRect/>
            <a:stretch/>
          </p:blipFill>
          <p:spPr>
            <a:xfrm>
              <a:off x="7769906" y="9286597"/>
              <a:ext cx="1421719" cy="602845"/>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9D104B-C817-9A70-3515-FE629F1E2559}"/>
              </a:ext>
            </a:extLst>
          </p:cNvPr>
          <p:cNvSpPr>
            <a:spLocks noGrp="1"/>
          </p:cNvSpPr>
          <p:nvPr>
            <p:ph type="ctrTitle"/>
          </p:nvPr>
        </p:nvSpPr>
        <p:spPr>
          <a:xfrm>
            <a:off x="2286000" y="1684338"/>
            <a:ext cx="13716000" cy="35814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3203CC9-9047-A96F-6AD3-00775674974F}"/>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FDF13B3-FF21-5C83-A4F3-D915F919FB2F}"/>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5" name="Espaço Reservado para Rodapé 4">
            <a:extLst>
              <a:ext uri="{FF2B5EF4-FFF2-40B4-BE49-F238E27FC236}">
                <a16:creationId xmlns:a16="http://schemas.microsoft.com/office/drawing/2014/main" id="{389D6047-F8FF-A0DD-477D-DF67AFEA467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5C7E496-52D7-DA42-29F5-EA59236A1E0E}"/>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323930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66FD5-D3F1-54BE-F7C0-D2FBCFBB391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1BC7422-7619-0AD9-E491-42F915E01765}"/>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47BA2D6-8B37-9606-BD59-3AEBA5C601EA}"/>
              </a:ext>
            </a:extLst>
          </p:cNvPr>
          <p:cNvSpPr>
            <a:spLocks noGrp="1"/>
          </p:cNvSpPr>
          <p:nvPr>
            <p:ph type="dt" sz="half" idx="10"/>
          </p:nvPr>
        </p:nvSpPr>
        <p:spPr/>
        <p:txBody>
          <a:bodyPr/>
          <a:lstStyle/>
          <a:p>
            <a:fld id="{92E42619-CE23-4B46-A915-A7F4BEDA6754}" type="datetimeFigureOut">
              <a:rPr lang="pt-BR" smtClean="0"/>
              <a:t>01/06/2024</a:t>
            </a:fld>
            <a:endParaRPr lang="pt-BR"/>
          </a:p>
        </p:txBody>
      </p:sp>
      <p:sp>
        <p:nvSpPr>
          <p:cNvPr id="5" name="Espaço Reservado para Rodapé 4">
            <a:extLst>
              <a:ext uri="{FF2B5EF4-FFF2-40B4-BE49-F238E27FC236}">
                <a16:creationId xmlns:a16="http://schemas.microsoft.com/office/drawing/2014/main" id="{CB3B58DD-DC97-7F61-4AC9-CA3906797C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81D328-99EF-7083-F4C7-EE3DE3556B90}"/>
              </a:ext>
            </a:extLst>
          </p:cNvPr>
          <p:cNvSpPr>
            <a:spLocks noGrp="1"/>
          </p:cNvSpPr>
          <p:nvPr>
            <p:ph type="sldNum" sz="quarter" idx="12"/>
          </p:nvPr>
        </p:nvSpPr>
        <p:spPr/>
        <p:txBody>
          <a:bodyPr/>
          <a:lstStyle/>
          <a:p>
            <a:fld id="{48D59111-08A8-774E-BDB3-CE676BA2D8F1}" type="slidenum">
              <a:rPr lang="pt-BR" smtClean="0"/>
              <a:t>‹nº›</a:t>
            </a:fld>
            <a:endParaRPr lang="pt-BR"/>
          </a:p>
        </p:txBody>
      </p:sp>
    </p:spTree>
    <p:extLst>
      <p:ext uri="{BB962C8B-B14F-4D97-AF65-F5344CB8AC3E}">
        <p14:creationId xmlns:p14="http://schemas.microsoft.com/office/powerpoint/2010/main" val="4063135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8.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8"/>
          <p:cNvPicPr preferRelativeResize="0"/>
          <p:nvPr/>
        </p:nvPicPr>
        <p:blipFill rotWithShape="1">
          <a:blip r:embed="rId9">
            <a:alphaModFix/>
          </a:blip>
          <a:srcRect/>
          <a:stretch/>
        </p:blipFill>
        <p:spPr>
          <a:xfrm>
            <a:off x="0" y="0"/>
            <a:ext cx="18288000" cy="10287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A43E599-2CA7-875E-B328-85FD60AE41ED}"/>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31560E55-9AF0-9251-8B28-C36875EFD0CD}"/>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66328E6-3B13-C4C1-6CC0-382A849030BD}"/>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92E42619-CE23-4B46-A915-A7F4BEDA6754}" type="datetimeFigureOut">
              <a:rPr lang="pt-BR" smtClean="0"/>
              <a:t>01/06/2024</a:t>
            </a:fld>
            <a:endParaRPr lang="pt-BR"/>
          </a:p>
        </p:txBody>
      </p:sp>
      <p:sp>
        <p:nvSpPr>
          <p:cNvPr id="5" name="Espaço Reservado para Rodapé 4">
            <a:extLst>
              <a:ext uri="{FF2B5EF4-FFF2-40B4-BE49-F238E27FC236}">
                <a16:creationId xmlns:a16="http://schemas.microsoft.com/office/drawing/2014/main" id="{A9FB1EA8-1A28-382A-D65B-EAD4F48E0276}"/>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B006C1E-8BF1-3C50-69CA-B94E269247BB}"/>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48D59111-08A8-774E-BDB3-CE676BA2D8F1}" type="slidenum">
              <a:rPr lang="pt-BR" smtClean="0"/>
              <a:t>‹nº›</a:t>
            </a:fld>
            <a:endParaRPr lang="pt-BR"/>
          </a:p>
        </p:txBody>
      </p:sp>
    </p:spTree>
    <p:extLst>
      <p:ext uri="{BB962C8B-B14F-4D97-AF65-F5344CB8AC3E}">
        <p14:creationId xmlns:p14="http://schemas.microsoft.com/office/powerpoint/2010/main" val="49700587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7" name="Picture 3" descr="C:\Users\Maxply\Desktop\Works\SBP\PPT\2.jpg"/>
          <p:cNvPicPr>
            <a:picLocks noChangeAspect="1" noChangeArrowheads="1"/>
          </p:cNvPicPr>
          <p:nvPr userDrawn="1"/>
        </p:nvPicPr>
        <p:blipFill>
          <a:blip r:embed="rId13"/>
          <a:srcRect/>
          <a:stretch>
            <a:fillRect/>
          </a:stretch>
        </p:blipFill>
        <p:spPr bwMode="auto">
          <a:xfrm>
            <a:off x="1771" y="1"/>
            <a:ext cx="18286230" cy="10286998"/>
          </a:xfrm>
          <a:prstGeom prst="rect">
            <a:avLst/>
          </a:prstGeom>
          <a:noFill/>
        </p:spPr>
      </p:pic>
    </p:spTree>
    <p:extLst>
      <p:ext uri="{BB962C8B-B14F-4D97-AF65-F5344CB8AC3E}">
        <p14:creationId xmlns:p14="http://schemas.microsoft.com/office/powerpoint/2010/main" val="11701905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slow" advTm="20000">
    <p:push dir="u"/>
  </p:transition>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pt-BR"/>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4"/>
          <p:cNvSpPr txBox="1">
            <a:spLocks noGrp="1"/>
          </p:cNvSpPr>
          <p:nvPr>
            <p:ph type="ctrTitle"/>
          </p:nvPr>
        </p:nvSpPr>
        <p:spPr>
          <a:xfrm>
            <a:off x="575175" y="524173"/>
            <a:ext cx="11666100" cy="2362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3755A"/>
              </a:buClr>
              <a:buSzPts val="9200"/>
              <a:buFont typeface="Calibri"/>
              <a:buNone/>
            </a:pPr>
            <a:r>
              <a:rPr lang="pt-BR" sz="7800">
                <a:solidFill>
                  <a:srgbClr val="23755A"/>
                </a:solidFill>
              </a:rPr>
              <a:t>Horários de atendimento  Secretaria</a:t>
            </a:r>
            <a:endParaRPr sz="7600"/>
          </a:p>
        </p:txBody>
      </p:sp>
      <p:pic>
        <p:nvPicPr>
          <p:cNvPr id="56" name="Google Shape;56;p4"/>
          <p:cNvPicPr preferRelativeResize="0"/>
          <p:nvPr/>
        </p:nvPicPr>
        <p:blipFill rotWithShape="1">
          <a:blip r:embed="rId3">
            <a:alphaModFix/>
          </a:blip>
          <a:srcRect/>
          <a:stretch/>
        </p:blipFill>
        <p:spPr>
          <a:xfrm rot="10800000" flipH="1">
            <a:off x="575186" y="1631188"/>
            <a:ext cx="3234724" cy="299212"/>
          </a:xfrm>
          <a:prstGeom prst="rect">
            <a:avLst/>
          </a:prstGeom>
          <a:noFill/>
          <a:ln>
            <a:noFill/>
          </a:ln>
        </p:spPr>
      </p:pic>
      <p:sp>
        <p:nvSpPr>
          <p:cNvPr id="57" name="Google Shape;57;p4"/>
          <p:cNvSpPr txBox="1">
            <a:spLocks noGrp="1"/>
          </p:cNvSpPr>
          <p:nvPr>
            <p:ph type="body" idx="1"/>
          </p:nvPr>
        </p:nvSpPr>
        <p:spPr>
          <a:xfrm>
            <a:off x="2828275" y="3194250"/>
            <a:ext cx="10502400" cy="5407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E5447"/>
              </a:buClr>
              <a:buSzPts val="4300"/>
              <a:buNone/>
            </a:pPr>
            <a:r>
              <a:rPr lang="pt-BR" sz="6000" b="1" dirty="0"/>
              <a:t>01/06 - 08:00 às 17:30</a:t>
            </a:r>
            <a:endParaRPr b="1" dirty="0"/>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dfbee8caee_0_30"/>
          <p:cNvSpPr txBox="1">
            <a:spLocks noGrp="1"/>
          </p:cNvSpPr>
          <p:nvPr>
            <p:ph type="ctrTitle"/>
          </p:nvPr>
        </p:nvSpPr>
        <p:spPr>
          <a:xfrm>
            <a:off x="575186" y="524177"/>
            <a:ext cx="11666100" cy="1216200"/>
          </a:xfrm>
          <a:prstGeom prst="rect">
            <a:avLst/>
          </a:prstGeom>
          <a:noFill/>
          <a:ln>
            <a:noFill/>
          </a:ln>
        </p:spPr>
        <p:txBody>
          <a:bodyPr spcFirstLastPara="1" wrap="square" lIns="91425" tIns="45700" rIns="91425" bIns="45700" anchor="t" anchorCtr="0">
            <a:noAutofit/>
          </a:bodyPr>
          <a:lstStyle/>
          <a:p>
            <a:pPr marL="0" lvl="0" indent="0" algn="l" rtl="0">
              <a:lnSpc>
                <a:spcPct val="131428"/>
              </a:lnSpc>
              <a:spcBef>
                <a:spcPts val="0"/>
              </a:spcBef>
              <a:spcAft>
                <a:spcPts val="0"/>
              </a:spcAft>
              <a:buClr>
                <a:srgbClr val="476559"/>
              </a:buClr>
              <a:buSzPts val="7000"/>
              <a:buFont typeface="Calibri"/>
              <a:buNone/>
            </a:pPr>
            <a:r>
              <a:rPr lang="pt-BR"/>
              <a:t>Vídeo 2</a:t>
            </a:r>
            <a:endParaRPr/>
          </a:p>
          <a:p>
            <a:pPr marL="0" lvl="0" indent="0" algn="l" rtl="0">
              <a:lnSpc>
                <a:spcPct val="131428"/>
              </a:lnSpc>
              <a:spcBef>
                <a:spcPts val="0"/>
              </a:spcBef>
              <a:spcAft>
                <a:spcPts val="0"/>
              </a:spcAft>
              <a:buClr>
                <a:srgbClr val="476559"/>
              </a:buClr>
              <a:buSzPts val="7000"/>
              <a:buFont typeface="Calibri"/>
              <a:buNone/>
            </a:pPr>
            <a:endParaRPr/>
          </a:p>
          <a:p>
            <a:pPr marL="0" lvl="0" indent="0" algn="l" rtl="0">
              <a:lnSpc>
                <a:spcPct val="131428"/>
              </a:lnSpc>
              <a:spcBef>
                <a:spcPts val="0"/>
              </a:spcBef>
              <a:spcAft>
                <a:spcPts val="0"/>
              </a:spcAft>
              <a:buClr>
                <a:srgbClr val="476559"/>
              </a:buClr>
              <a:buSzPts val="7000"/>
              <a:buFont typeface="Calibri"/>
              <a:buNone/>
            </a:pPr>
            <a:endParaRPr/>
          </a:p>
          <a:p>
            <a:pPr marL="0" lvl="0" indent="0" algn="l" rtl="0">
              <a:lnSpc>
                <a:spcPct val="131428"/>
              </a:lnSpc>
              <a:spcBef>
                <a:spcPts val="0"/>
              </a:spcBef>
              <a:spcAft>
                <a:spcPts val="0"/>
              </a:spcAft>
              <a:buClr>
                <a:srgbClr val="476559"/>
              </a:buClr>
              <a:buSzPts val="7000"/>
              <a:buFont typeface="Calibri"/>
              <a:buNone/>
            </a:pPr>
            <a:endParaRPr/>
          </a:p>
          <a:p>
            <a:pPr marL="0" lvl="0" indent="0" algn="l" rtl="0">
              <a:lnSpc>
                <a:spcPct val="131428"/>
              </a:lnSpc>
              <a:spcBef>
                <a:spcPts val="0"/>
              </a:spcBef>
              <a:spcAft>
                <a:spcPts val="0"/>
              </a:spcAft>
              <a:buClr>
                <a:srgbClr val="476559"/>
              </a:buClr>
              <a:buSzPts val="7000"/>
              <a:buFont typeface="Calibri"/>
              <a:buNone/>
            </a:pPr>
            <a:endParaRPr/>
          </a:p>
        </p:txBody>
      </p:sp>
      <p:pic>
        <p:nvPicPr>
          <p:cNvPr id="120" name="Google Shape;120;g2dfbee8caee_0_30"/>
          <p:cNvPicPr preferRelativeResize="0"/>
          <p:nvPr/>
        </p:nvPicPr>
        <p:blipFill rotWithShape="1">
          <a:blip r:embed="rId3">
            <a:alphaModFix/>
          </a:blip>
          <a:srcRect/>
          <a:stretch/>
        </p:blipFill>
        <p:spPr>
          <a:xfrm>
            <a:off x="1" y="1661040"/>
            <a:ext cx="2757715" cy="480167"/>
          </a:xfrm>
          <a:prstGeom prst="rect">
            <a:avLst/>
          </a:prstGeom>
          <a:noFill/>
          <a:ln>
            <a:noFill/>
          </a:ln>
        </p:spPr>
      </p:pic>
      <p:sp>
        <p:nvSpPr>
          <p:cNvPr id="121" name="Google Shape;121;g2dfbee8caee_0_30"/>
          <p:cNvSpPr txBox="1">
            <a:spLocks noGrp="1"/>
          </p:cNvSpPr>
          <p:nvPr>
            <p:ph type="body" idx="1"/>
          </p:nvPr>
        </p:nvSpPr>
        <p:spPr>
          <a:xfrm>
            <a:off x="819150" y="2336038"/>
            <a:ext cx="16725900" cy="626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endParaRPr sz="4500" b="1">
              <a:solidFill>
                <a:schemeClr val="dk1"/>
              </a:solidFill>
            </a:endParaRPr>
          </a:p>
          <a:p>
            <a:pPr marL="0" lvl="0" indent="0" algn="l" rtl="0">
              <a:lnSpc>
                <a:spcPct val="100000"/>
              </a:lnSpc>
              <a:spcBef>
                <a:spcPts val="0"/>
              </a:spcBef>
              <a:spcAft>
                <a:spcPts val="0"/>
              </a:spcAft>
              <a:buClr>
                <a:schemeClr val="dk1"/>
              </a:buClr>
              <a:buSzPts val="1100"/>
              <a:buNone/>
            </a:pPr>
            <a:r>
              <a:rPr lang="pt-BR" sz="4500" b="1">
                <a:solidFill>
                  <a:schemeClr val="dk1"/>
                </a:solidFill>
              </a:rPr>
              <a:t> </a:t>
            </a:r>
            <a:endParaRPr sz="4500" b="1">
              <a:solidFill>
                <a:schemeClr val="dk1"/>
              </a:solidFill>
            </a:endParaRPr>
          </a:p>
          <a:p>
            <a:pPr marL="0" lvl="0" indent="0" algn="l" rtl="0">
              <a:lnSpc>
                <a:spcPct val="100000"/>
              </a:lnSpc>
              <a:spcBef>
                <a:spcPts val="0"/>
              </a:spcBef>
              <a:spcAft>
                <a:spcPts val="0"/>
              </a:spcAft>
              <a:buClr>
                <a:schemeClr val="dk1"/>
              </a:buClr>
              <a:buSzPts val="1100"/>
              <a:buNone/>
            </a:pPr>
            <a:endParaRPr sz="4500" b="1">
              <a:solidFill>
                <a:schemeClr val="dk1"/>
              </a:solidFill>
            </a:endParaRPr>
          </a:p>
          <a:p>
            <a:pPr marL="0" lvl="0" indent="0" algn="l" rtl="0">
              <a:lnSpc>
                <a:spcPct val="100000"/>
              </a:lnSpc>
              <a:spcBef>
                <a:spcPts val="0"/>
              </a:spcBef>
              <a:spcAft>
                <a:spcPts val="0"/>
              </a:spcAft>
              <a:buClr>
                <a:schemeClr val="dk1"/>
              </a:buClr>
              <a:buSzPts val="1100"/>
              <a:buNone/>
            </a:pPr>
            <a:endParaRPr sz="4500" b="1">
              <a:solidFill>
                <a:schemeClr val="dk1"/>
              </a:solidFill>
            </a:endParaRPr>
          </a:p>
          <a:p>
            <a:pPr marL="0" lvl="0" indent="0" algn="l" rtl="0">
              <a:lnSpc>
                <a:spcPct val="100000"/>
              </a:lnSpc>
              <a:spcBef>
                <a:spcPts val="0"/>
              </a:spcBef>
              <a:spcAft>
                <a:spcPts val="0"/>
              </a:spcAft>
              <a:buClr>
                <a:schemeClr val="dk1"/>
              </a:buClr>
              <a:buSzPts val="1100"/>
              <a:buNone/>
            </a:pPr>
            <a:endParaRPr sz="4500" b="1">
              <a:solidFill>
                <a:schemeClr val="dk1"/>
              </a:solidFill>
            </a:endParaRPr>
          </a:p>
        </p:txBody>
      </p:sp>
      <p:pic>
        <p:nvPicPr>
          <p:cNvPr id="122" name="Google Shape;122;g2dfbee8caee_0_30"/>
          <p:cNvPicPr preferRelativeResize="0"/>
          <p:nvPr/>
        </p:nvPicPr>
        <p:blipFill>
          <a:blip r:embed="rId4">
            <a:alphaModFix/>
          </a:blip>
          <a:stretch>
            <a:fillRect/>
          </a:stretch>
        </p:blipFill>
        <p:spPr>
          <a:xfrm>
            <a:off x="-44" y="0"/>
            <a:ext cx="18287944" cy="10287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5409" y="2263181"/>
            <a:ext cx="10682186" cy="5013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920579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1E3E89C-EB69-F75C-5A8D-47853DC569D0}"/>
              </a:ext>
            </a:extLst>
          </p:cNvPr>
          <p:cNvPicPr>
            <a:picLocks noChangeAspect="1"/>
          </p:cNvPicPr>
          <p:nvPr/>
        </p:nvPicPr>
        <p:blipFill>
          <a:blip r:embed="rId2"/>
          <a:stretch>
            <a:fillRect/>
          </a:stretch>
        </p:blipFill>
        <p:spPr>
          <a:xfrm>
            <a:off x="4535488" y="534988"/>
            <a:ext cx="9937104" cy="5102656"/>
          </a:xfrm>
          <a:prstGeom prst="rect">
            <a:avLst/>
          </a:prstGeom>
        </p:spPr>
      </p:pic>
      <p:sp>
        <p:nvSpPr>
          <p:cNvPr id="5" name="Título 4">
            <a:extLst>
              <a:ext uri="{FF2B5EF4-FFF2-40B4-BE49-F238E27FC236}">
                <a16:creationId xmlns:a16="http://schemas.microsoft.com/office/drawing/2014/main" id="{6E6CE87C-5143-B750-0BE6-88A5E11BF62A}"/>
              </a:ext>
            </a:extLst>
          </p:cNvPr>
          <p:cNvSpPr>
            <a:spLocks noGrp="1"/>
          </p:cNvSpPr>
          <p:nvPr>
            <p:ph type="ctrTitle"/>
          </p:nvPr>
        </p:nvSpPr>
        <p:spPr>
          <a:xfrm>
            <a:off x="1079104" y="6007597"/>
            <a:ext cx="15544800" cy="2205038"/>
          </a:xfrm>
        </p:spPr>
        <p:txBody>
          <a:bodyPr>
            <a:normAutofit fontScale="90000"/>
          </a:bodyPr>
          <a:lstStyle/>
          <a:p>
            <a:r>
              <a:rPr lang="pt-BR" sz="6400" dirty="0"/>
              <a:t>35º Congresso Brasileiro de Patologia</a:t>
            </a:r>
            <a:br>
              <a:rPr lang="pt-BR" sz="6400" dirty="0"/>
            </a:br>
            <a:r>
              <a:rPr lang="pt-BR" sz="6400" dirty="0"/>
              <a:t>Salvador/BA</a:t>
            </a:r>
            <a:br>
              <a:rPr lang="pt-BR" sz="6400" dirty="0"/>
            </a:br>
            <a:r>
              <a:rPr lang="pt-BR" sz="6400" dirty="0"/>
              <a:t>12 a 15 de agosto de 2026</a:t>
            </a:r>
          </a:p>
        </p:txBody>
      </p:sp>
    </p:spTree>
    <p:extLst>
      <p:ext uri="{BB962C8B-B14F-4D97-AF65-F5344CB8AC3E}">
        <p14:creationId xmlns:p14="http://schemas.microsoft.com/office/powerpoint/2010/main" val="19335592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7056" y="2263180"/>
            <a:ext cx="16993888" cy="8586966"/>
          </a:xfrm>
          <a:prstGeom prst="rect">
            <a:avLst/>
          </a:prstGeom>
        </p:spPr>
        <p:txBody>
          <a:bodyPr wrap="square">
            <a:spAutoFit/>
          </a:bodyPr>
          <a:lstStyle/>
          <a:p>
            <a:pPr algn="ctr"/>
            <a:endParaRPr lang="pt-BR" sz="4800" b="1" u="sng" dirty="0">
              <a:solidFill>
                <a:srgbClr val="FF0000"/>
              </a:solidFill>
              <a:effectLst>
                <a:outerShdw blurRad="38100" dist="38100" dir="2700000" algn="tl">
                  <a:srgbClr val="000000">
                    <a:alpha val="43137"/>
                  </a:srgbClr>
                </a:outerShdw>
              </a:effectLst>
            </a:endParaRPr>
          </a:p>
          <a:p>
            <a:pPr algn="ctr"/>
            <a:r>
              <a:rPr lang="pt-BR" sz="7200" b="1" dirty="0"/>
              <a:t>A Sociedade Brasileira de Patologia preparou com muito carinho um presente especial para os seus associados em comemoração aos seus 70 anos, venha ao nosso stand para retirar!</a:t>
            </a:r>
          </a:p>
          <a:p>
            <a:pPr algn="ctr"/>
            <a:endParaRPr lang="pt-BR" sz="7200" b="1" dirty="0"/>
          </a:p>
        </p:txBody>
      </p:sp>
      <p:pic>
        <p:nvPicPr>
          <p:cNvPr id="4" name="Imagem 3" descr="Uma imagem contendo Interface gráfica do usuário&#10;&#10;Descrição gerada automaticamente">
            <a:extLst>
              <a:ext uri="{FF2B5EF4-FFF2-40B4-BE49-F238E27FC236}">
                <a16:creationId xmlns:a16="http://schemas.microsoft.com/office/drawing/2014/main" id="{E97449E1-CCDA-C6CF-4C00-6278C85448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3680" y="533816"/>
            <a:ext cx="5760640" cy="2499900"/>
          </a:xfrm>
          <a:prstGeom prst="rect">
            <a:avLst/>
          </a:prstGeom>
        </p:spPr>
      </p:pic>
    </p:spTree>
    <p:extLst>
      <p:ext uri="{BB962C8B-B14F-4D97-AF65-F5344CB8AC3E}">
        <p14:creationId xmlns:p14="http://schemas.microsoft.com/office/powerpoint/2010/main" val="189469838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7056" y="2551212"/>
            <a:ext cx="16993888" cy="9448740"/>
          </a:xfrm>
          <a:prstGeom prst="rect">
            <a:avLst/>
          </a:prstGeom>
        </p:spPr>
        <p:txBody>
          <a:bodyPr wrap="square">
            <a:spAutoFit/>
          </a:bodyPr>
          <a:lstStyle/>
          <a:p>
            <a:pPr algn="ctr"/>
            <a:endParaRPr lang="pt-BR" sz="5600" b="1" u="sng" dirty="0">
              <a:solidFill>
                <a:srgbClr val="FF0000"/>
              </a:solidFill>
              <a:effectLst>
                <a:outerShdw blurRad="38100" dist="38100" dir="2700000" algn="tl">
                  <a:srgbClr val="000000">
                    <a:alpha val="43137"/>
                  </a:srgbClr>
                </a:outerShdw>
              </a:effectLst>
            </a:endParaRPr>
          </a:p>
          <a:p>
            <a:pPr algn="ctr"/>
            <a:r>
              <a:rPr lang="pt-BR" sz="5600" b="1" u="sng" dirty="0">
                <a:solidFill>
                  <a:srgbClr val="FF0000"/>
                </a:solidFill>
                <a:effectLst>
                  <a:outerShdw blurRad="38100" dist="38100" dir="2700000" algn="tl">
                    <a:srgbClr val="000000">
                      <a:alpha val="43137"/>
                    </a:srgbClr>
                  </a:outerShdw>
                </a:effectLst>
              </a:rPr>
              <a:t>Festa de Encerramento</a:t>
            </a:r>
          </a:p>
          <a:p>
            <a:pPr algn="ctr"/>
            <a:r>
              <a:rPr lang="pt-BR" sz="5600" b="1" dirty="0">
                <a:effectLst>
                  <a:outerShdw blurRad="38100" dist="38100" dir="2700000" algn="tl">
                    <a:srgbClr val="000000">
                      <a:alpha val="43137"/>
                    </a:srgbClr>
                  </a:outerShdw>
                </a:effectLst>
              </a:rPr>
              <a:t>01/06/2024</a:t>
            </a:r>
            <a:r>
              <a:rPr lang="pt-BR" sz="5600" b="1" dirty="0"/>
              <a:t> às 20h</a:t>
            </a:r>
          </a:p>
          <a:p>
            <a:pPr algn="ctr"/>
            <a:r>
              <a:rPr lang="pt-BR" sz="5600" b="1" dirty="0"/>
              <a:t>Local: </a:t>
            </a:r>
            <a:r>
              <a:rPr lang="pt-BR" sz="5600" b="1" dirty="0" err="1">
                <a:effectLst>
                  <a:outerShdw blurRad="38100" dist="38100" dir="2700000" algn="tl">
                    <a:srgbClr val="000000">
                      <a:alpha val="43137"/>
                    </a:srgbClr>
                  </a:outerShdw>
                </a:effectLst>
              </a:rPr>
              <a:t>Restô</a:t>
            </a:r>
            <a:r>
              <a:rPr lang="pt-BR" sz="5600" b="1" dirty="0">
                <a:effectLst>
                  <a:outerShdw blurRad="38100" dist="38100" dir="2700000" algn="tl">
                    <a:srgbClr val="000000">
                      <a:alpha val="43137"/>
                    </a:srgbClr>
                  </a:outerShdw>
                </a:effectLst>
              </a:rPr>
              <a:t> do Porto</a:t>
            </a:r>
          </a:p>
          <a:p>
            <a:pPr algn="ctr"/>
            <a:r>
              <a:rPr lang="pt-BR" sz="5600" b="1" dirty="0">
                <a:effectLst>
                  <a:outerShdw blurRad="38100" dist="38100" dir="2700000" algn="tl">
                    <a:srgbClr val="000000">
                      <a:alpha val="43137"/>
                    </a:srgbClr>
                  </a:outerShdw>
                </a:effectLst>
              </a:rPr>
              <a:t>Endereço: Rua Belém S/N - Reduto, Belém - PA</a:t>
            </a:r>
          </a:p>
          <a:p>
            <a:pPr algn="ctr"/>
            <a:r>
              <a:rPr lang="pt-BR" sz="5600" b="1" dirty="0"/>
              <a:t>Retire seu convite a partir do dia 01/06 na secretaria</a:t>
            </a:r>
          </a:p>
          <a:p>
            <a:pPr algn="ctr"/>
            <a:r>
              <a:rPr lang="pt-BR" sz="5600" b="1" u="sng" dirty="0">
                <a:effectLst>
                  <a:outerShdw blurRad="38100" dist="38100" dir="2700000" algn="tl">
                    <a:srgbClr val="000000">
                      <a:alpha val="43137"/>
                    </a:srgbClr>
                  </a:outerShdw>
                </a:effectLst>
              </a:rPr>
              <a:t>Não haverá venda de convites</a:t>
            </a:r>
          </a:p>
          <a:p>
            <a:pPr algn="ctr"/>
            <a:endParaRPr lang="pt-BR" sz="8000" b="1" dirty="0"/>
          </a:p>
          <a:p>
            <a:pPr algn="ctr"/>
            <a:endParaRPr lang="pt-BR" sz="8000" b="1" dirty="0"/>
          </a:p>
        </p:txBody>
      </p:sp>
      <p:pic>
        <p:nvPicPr>
          <p:cNvPr id="2" name="Imagem 1" descr="Texto&#10;&#10;Descrição gerada automaticamente">
            <a:extLst>
              <a:ext uri="{FF2B5EF4-FFF2-40B4-BE49-F238E27FC236}">
                <a16:creationId xmlns:a16="http://schemas.microsoft.com/office/drawing/2014/main" id="{3C081C80-50CD-7986-3BDA-65C09D0A82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5562" y="23511"/>
            <a:ext cx="11916876" cy="3026022"/>
          </a:xfrm>
          <a:prstGeom prst="rect">
            <a:avLst/>
          </a:prstGeom>
          <a:noFill/>
          <a:ln>
            <a:noFill/>
          </a:ln>
        </p:spPr>
      </p:pic>
    </p:spTree>
    <p:extLst>
      <p:ext uri="{BB962C8B-B14F-4D97-AF65-F5344CB8AC3E}">
        <p14:creationId xmlns:p14="http://schemas.microsoft.com/office/powerpoint/2010/main" val="179951905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647056" y="2551213"/>
            <a:ext cx="16993888" cy="7174272"/>
          </a:xfrm>
          <a:prstGeom prst="rect">
            <a:avLst/>
          </a:prstGeom>
        </p:spPr>
        <p:txBody>
          <a:bodyPr wrap="square">
            <a:spAutoFit/>
          </a:bodyPr>
          <a:lstStyle/>
          <a:p>
            <a:pPr algn="ctr"/>
            <a:endParaRPr lang="pt-BR" sz="5600" b="1" u="sng" dirty="0">
              <a:solidFill>
                <a:srgbClr val="FF0000"/>
              </a:solidFill>
              <a:effectLst>
                <a:outerShdw blurRad="38100" dist="38100" dir="2700000" algn="tl">
                  <a:srgbClr val="000000">
                    <a:alpha val="43137"/>
                  </a:srgbClr>
                </a:outerShdw>
              </a:effectLst>
            </a:endParaRPr>
          </a:p>
          <a:p>
            <a:pPr algn="ctr">
              <a:lnSpc>
                <a:spcPct val="115000"/>
              </a:lnSpc>
              <a:spcAft>
                <a:spcPts val="1600"/>
              </a:spcAft>
            </a:pPr>
            <a:r>
              <a:rPr lang="pt-BR" sz="3600" b="1" kern="100" dirty="0">
                <a:latin typeface="Aptos" panose="020B0004020202020204" pitchFamily="34" charset="0"/>
                <a:ea typeface="Aptos" panose="020B0004020202020204" pitchFamily="34" charset="0"/>
                <a:cs typeface="Times New Roman" panose="02020603050405020304" pitchFamily="18" charset="0"/>
              </a:rPr>
              <a:t>GINCANA DO 34 CONGRESSO BRASILEIRO DE PATOLOGIA e </a:t>
            </a:r>
            <a:endParaRPr lang="pt-BR" sz="3600" kern="100" dirty="0">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1600"/>
              </a:spcAft>
            </a:pPr>
            <a:r>
              <a:rPr lang="pt-BR" sz="3600" b="1" kern="100" dirty="0">
                <a:latin typeface="Aptos" panose="020B0004020202020204" pitchFamily="34" charset="0"/>
                <a:ea typeface="Aptos" panose="020B0004020202020204" pitchFamily="34" charset="0"/>
                <a:cs typeface="Times New Roman" panose="02020603050405020304" pitchFamily="18" charset="0"/>
              </a:rPr>
              <a:t>27 CONGRESSO BRASILEIRO DE CITOPATOLOGIA</a:t>
            </a:r>
            <a:endParaRPr lang="pt-BR" sz="3600" kern="100" dirty="0">
              <a:latin typeface="Aptos" panose="020B0004020202020204" pitchFamily="34" charset="0"/>
              <a:ea typeface="Aptos" panose="020B0004020202020204" pitchFamily="34" charset="0"/>
              <a:cs typeface="Times New Roman" panose="02020603050405020304" pitchFamily="18" charset="0"/>
            </a:endParaRPr>
          </a:p>
          <a:p>
            <a:pPr algn="ctr">
              <a:lnSpc>
                <a:spcPct val="115000"/>
              </a:lnSpc>
              <a:spcAft>
                <a:spcPts val="1600"/>
              </a:spcAft>
            </a:pPr>
            <a:r>
              <a:rPr lang="pt-BR" sz="3600" b="1" kern="100" dirty="0">
                <a:latin typeface="Aptos" panose="020B0004020202020204" pitchFamily="34" charset="0"/>
                <a:ea typeface="Aptos" panose="020B0004020202020204" pitchFamily="34" charset="0"/>
                <a:cs typeface="Times New Roman" panose="02020603050405020304" pitchFamily="18" charset="0"/>
              </a:rPr>
              <a:t>“ESTILO TORTA NA CARA”</a:t>
            </a:r>
            <a:endParaRPr lang="pt-BR" sz="3600" kern="100" dirty="0">
              <a:latin typeface="Aptos" panose="020B0004020202020204" pitchFamily="34" charset="0"/>
              <a:ea typeface="Aptos" panose="020B0004020202020204" pitchFamily="34" charset="0"/>
              <a:cs typeface="Times New Roman" panose="02020603050405020304" pitchFamily="18" charset="0"/>
            </a:endParaRPr>
          </a:p>
          <a:p>
            <a:pPr algn="ctr"/>
            <a:r>
              <a:rPr lang="pt-BR" sz="8000" b="1" dirty="0"/>
              <a:t>FAÇA SUA INSCRIÇÃO NO STAND DA SBP!</a:t>
            </a:r>
          </a:p>
          <a:p>
            <a:pPr algn="ctr"/>
            <a:endParaRPr lang="pt-BR" sz="8000" b="1" dirty="0"/>
          </a:p>
        </p:txBody>
      </p:sp>
      <p:pic>
        <p:nvPicPr>
          <p:cNvPr id="2" name="Imagem 1" descr="Texto&#10;&#10;Descrição gerada automaticamente">
            <a:extLst>
              <a:ext uri="{FF2B5EF4-FFF2-40B4-BE49-F238E27FC236}">
                <a16:creationId xmlns:a16="http://schemas.microsoft.com/office/drawing/2014/main" id="{3C081C80-50CD-7986-3BDA-65C09D0A82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85562" y="23511"/>
            <a:ext cx="11916876" cy="3026022"/>
          </a:xfrm>
          <a:prstGeom prst="rect">
            <a:avLst/>
          </a:prstGeom>
          <a:noFill/>
          <a:ln>
            <a:noFill/>
          </a:ln>
        </p:spPr>
      </p:pic>
    </p:spTree>
    <p:extLst>
      <p:ext uri="{BB962C8B-B14F-4D97-AF65-F5344CB8AC3E}">
        <p14:creationId xmlns:p14="http://schemas.microsoft.com/office/powerpoint/2010/main" val="20418536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26590" y="936629"/>
            <a:ext cx="17349072" cy="830997"/>
          </a:xfrm>
          <a:prstGeom prst="rect">
            <a:avLst/>
          </a:prstGeom>
          <a:noFill/>
        </p:spPr>
        <p:txBody>
          <a:bodyPr wrap="square" rtlCol="0">
            <a:spAutoFit/>
          </a:bodyPr>
          <a:lstStyle/>
          <a:p>
            <a:pPr algn="ctr" defTabSz="1828800">
              <a:buClrTx/>
            </a:pPr>
            <a:r>
              <a:rPr lang="pt-BR" sz="4800" kern="1200" dirty="0">
                <a:solidFill>
                  <a:prstClr val="white"/>
                </a:solidFill>
                <a:latin typeface="Verdana" pitchFamily="34" charset="0"/>
                <a:ea typeface="Verdana" pitchFamily="34" charset="0"/>
                <a:cs typeface="Verdana" pitchFamily="34" charset="0"/>
              </a:rPr>
              <a:t>Título</a:t>
            </a:r>
            <a:endParaRPr lang="pt-BR" sz="3600" kern="1200" dirty="0">
              <a:solidFill>
                <a:prstClr val="white"/>
              </a:solidFill>
              <a:latin typeface="Verdana" pitchFamily="34" charset="0"/>
              <a:ea typeface="Verdana" pitchFamily="34" charset="0"/>
              <a:cs typeface="Verdana" pitchFamily="34"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4" y="320674"/>
            <a:ext cx="18290092" cy="153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Resultado de imagem para novartis"/>
          <p:cNvSpPr>
            <a:spLocks noChangeAspect="1" noChangeArrowheads="1"/>
          </p:cNvSpPr>
          <p:nvPr/>
        </p:nvSpPr>
        <p:spPr bwMode="auto">
          <a:xfrm>
            <a:off x="311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6" name="AutoShape 6" descr="Resultado de imagem para novartis"/>
          <p:cNvSpPr>
            <a:spLocks noChangeAspect="1" noChangeArrowheads="1"/>
          </p:cNvSpPr>
          <p:nvPr/>
        </p:nvSpPr>
        <p:spPr bwMode="auto">
          <a:xfrm>
            <a:off x="615950" y="158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7" name="CaixaDeTexto 6"/>
          <p:cNvSpPr txBox="1"/>
          <p:nvPr/>
        </p:nvSpPr>
        <p:spPr>
          <a:xfrm>
            <a:off x="292191" y="459375"/>
            <a:ext cx="17068362" cy="1169551"/>
          </a:xfrm>
          <a:prstGeom prst="rect">
            <a:avLst/>
          </a:prstGeom>
          <a:noFill/>
        </p:spPr>
        <p:txBody>
          <a:bodyPr wrap="square" rtlCol="0">
            <a:spAutoFit/>
          </a:bodyPr>
          <a:lstStyle/>
          <a:p>
            <a:pPr algn="ctr" defTabSz="1828800">
              <a:buClrTx/>
            </a:pPr>
            <a:r>
              <a:rPr lang="pt-BR" sz="7000" kern="1200" dirty="0">
                <a:ln>
                  <a:solidFill>
                    <a:prstClr val="white"/>
                  </a:solidFill>
                </a:ln>
                <a:solidFill>
                  <a:prstClr val="white"/>
                </a:solidFill>
                <a:latin typeface="Arial" panose="020B0604020202020204" pitchFamily="34" charset="0"/>
                <a:ea typeface="+mn-ea"/>
                <a:cs typeface="Arial" panose="020B0604020202020204" pitchFamily="34" charset="0"/>
              </a:rPr>
              <a:t>ASSOCIADOS EMÉRITOS 2024</a:t>
            </a:r>
          </a:p>
        </p:txBody>
      </p:sp>
      <p:sp>
        <p:nvSpPr>
          <p:cNvPr id="24" name="CaixaDeTexto 23"/>
          <p:cNvSpPr txBox="1"/>
          <p:nvPr/>
        </p:nvSpPr>
        <p:spPr>
          <a:xfrm>
            <a:off x="9144000" y="7604624"/>
            <a:ext cx="3848392"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Carlos Thadeu Schmidt </a:t>
            </a:r>
            <a:r>
              <a:rPr lang="pt-BR" sz="2400" b="1" kern="1200" dirty="0" err="1">
                <a:solidFill>
                  <a:prstClr val="black"/>
                </a:solidFill>
                <a:latin typeface="Calibri"/>
                <a:ea typeface="+mn-ea"/>
                <a:cs typeface="+mn-cs"/>
              </a:rPr>
              <a:t>Cerski</a:t>
            </a:r>
            <a:endParaRPr lang="pt-BR" sz="2400" b="1" kern="1200" dirty="0">
              <a:solidFill>
                <a:prstClr val="black"/>
              </a:solidFill>
              <a:latin typeface="Calibri"/>
              <a:ea typeface="+mn-ea"/>
              <a:cs typeface="+mn-cs"/>
            </a:endParaRPr>
          </a:p>
        </p:txBody>
      </p:sp>
      <p:sp>
        <p:nvSpPr>
          <p:cNvPr id="25" name="CaixaDeTexto 24"/>
          <p:cNvSpPr txBox="1"/>
          <p:nvPr/>
        </p:nvSpPr>
        <p:spPr>
          <a:xfrm>
            <a:off x="5443518" y="7561990"/>
            <a:ext cx="2880320" cy="830997"/>
          </a:xfrm>
          <a:prstGeom prst="rect">
            <a:avLst/>
          </a:prstGeom>
          <a:noFill/>
        </p:spPr>
        <p:txBody>
          <a:bodyPr wrap="square" rtlCol="0">
            <a:spAutoFit/>
          </a:bodyPr>
          <a:lstStyle/>
          <a:p>
            <a:pPr algn="ctr" defTabSz="1828800">
              <a:buClrTx/>
            </a:pPr>
            <a:r>
              <a:rPr lang="pt-BR" sz="2400" b="1" kern="1200" dirty="0" err="1">
                <a:solidFill>
                  <a:prstClr val="black"/>
                </a:solidFill>
                <a:latin typeface="Calibri"/>
                <a:ea typeface="+mn-ea"/>
                <a:cs typeface="+mn-cs"/>
              </a:rPr>
              <a:t>Antonio</a:t>
            </a:r>
            <a:r>
              <a:rPr lang="pt-BR" sz="2400" b="1" kern="1200" dirty="0">
                <a:solidFill>
                  <a:prstClr val="black"/>
                </a:solidFill>
                <a:latin typeface="Calibri"/>
                <a:ea typeface="+mn-ea"/>
                <a:cs typeface="+mn-cs"/>
              </a:rPr>
              <a:t> Geraldo do Nascimento</a:t>
            </a:r>
          </a:p>
        </p:txBody>
      </p:sp>
      <p:pic>
        <p:nvPicPr>
          <p:cNvPr id="13" name="Imagem 12" descr="Homem com óculos de grau&#10;&#10;Descrição gerada automaticamente">
            <a:extLst>
              <a:ext uri="{FF2B5EF4-FFF2-40B4-BE49-F238E27FC236}">
                <a16:creationId xmlns:a16="http://schemas.microsoft.com/office/drawing/2014/main" id="{1E42A881-EC8B-6436-49E0-5AB715A3F6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2520117"/>
            <a:ext cx="3616952" cy="4351574"/>
          </a:xfrm>
          <a:prstGeom prst="rect">
            <a:avLst/>
          </a:prstGeom>
        </p:spPr>
      </p:pic>
      <p:sp>
        <p:nvSpPr>
          <p:cNvPr id="10" name="CaixaDeTexto 9">
            <a:extLst>
              <a:ext uri="{FF2B5EF4-FFF2-40B4-BE49-F238E27FC236}">
                <a16:creationId xmlns:a16="http://schemas.microsoft.com/office/drawing/2014/main" id="{E05463C9-7936-AC93-3F2C-EED6E48C4FDA}"/>
              </a:ext>
            </a:extLst>
          </p:cNvPr>
          <p:cNvSpPr txBox="1"/>
          <p:nvPr/>
        </p:nvSpPr>
        <p:spPr>
          <a:xfrm>
            <a:off x="1511153" y="7555146"/>
            <a:ext cx="3136230"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Antônio Carlos Oliveira de Meneses</a:t>
            </a:r>
          </a:p>
        </p:txBody>
      </p:sp>
      <p:pic>
        <p:nvPicPr>
          <p:cNvPr id="4" name="Imagem 3" descr="Rosto de homem sorrindo&#10;&#10;Descrição gerada automaticamente">
            <a:extLst>
              <a:ext uri="{FF2B5EF4-FFF2-40B4-BE49-F238E27FC236}">
                <a16:creationId xmlns:a16="http://schemas.microsoft.com/office/drawing/2014/main" id="{5AD401C3-39C3-C7CC-C994-3389E1137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4948" y="2497944"/>
            <a:ext cx="3314412" cy="4419216"/>
          </a:xfrm>
          <a:prstGeom prst="rect">
            <a:avLst/>
          </a:prstGeom>
        </p:spPr>
      </p:pic>
      <p:pic>
        <p:nvPicPr>
          <p:cNvPr id="19" name="Imagem 18" descr="Homem com óculos de grau&#10;&#10;Descrição gerada automaticamente">
            <a:extLst>
              <a:ext uri="{FF2B5EF4-FFF2-40B4-BE49-F238E27FC236}">
                <a16:creationId xmlns:a16="http://schemas.microsoft.com/office/drawing/2014/main" id="{91AAEB1A-E874-5B80-524C-7D7587135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0465" y="2509109"/>
            <a:ext cx="3595838" cy="4351574"/>
          </a:xfrm>
          <a:prstGeom prst="rect">
            <a:avLst/>
          </a:prstGeom>
        </p:spPr>
      </p:pic>
      <p:pic>
        <p:nvPicPr>
          <p:cNvPr id="21" name="Imagem 20" descr="Homem de óculos e camisa branca&#10;&#10;Descrição gerada automaticamente">
            <a:extLst>
              <a:ext uri="{FF2B5EF4-FFF2-40B4-BE49-F238E27FC236}">
                <a16:creationId xmlns:a16="http://schemas.microsoft.com/office/drawing/2014/main" id="{C8D8077D-2A15-2A67-CF33-2DFE92BE9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1553" y="2510789"/>
            <a:ext cx="3544254" cy="4406370"/>
          </a:xfrm>
          <a:prstGeom prst="rect">
            <a:avLst/>
          </a:prstGeom>
        </p:spPr>
      </p:pic>
      <p:sp>
        <p:nvSpPr>
          <p:cNvPr id="22" name="CaixaDeTexto 21">
            <a:extLst>
              <a:ext uri="{FF2B5EF4-FFF2-40B4-BE49-F238E27FC236}">
                <a16:creationId xmlns:a16="http://schemas.microsoft.com/office/drawing/2014/main" id="{013B85C9-4191-8143-B425-2BC49E8B291B}"/>
              </a:ext>
            </a:extLst>
          </p:cNvPr>
          <p:cNvSpPr txBox="1"/>
          <p:nvPr/>
        </p:nvSpPr>
        <p:spPr>
          <a:xfrm>
            <a:off x="14194658" y="7604625"/>
            <a:ext cx="2304256"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Edvaldo Lima Silveira</a:t>
            </a:r>
          </a:p>
        </p:txBody>
      </p:sp>
    </p:spTree>
    <p:extLst>
      <p:ext uri="{BB962C8B-B14F-4D97-AF65-F5344CB8AC3E}">
        <p14:creationId xmlns:p14="http://schemas.microsoft.com/office/powerpoint/2010/main" val="4241772035"/>
      </p:ext>
    </p:extLst>
  </p:cSld>
  <p:clrMapOvr>
    <a:masterClrMapping/>
  </p:clrMapOvr>
  <p:transition spd="slow" advClick="0" advTm="5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26590" y="936629"/>
            <a:ext cx="17349072" cy="830997"/>
          </a:xfrm>
          <a:prstGeom prst="rect">
            <a:avLst/>
          </a:prstGeom>
          <a:noFill/>
        </p:spPr>
        <p:txBody>
          <a:bodyPr wrap="square" rtlCol="0">
            <a:spAutoFit/>
          </a:bodyPr>
          <a:lstStyle/>
          <a:p>
            <a:pPr algn="ctr" defTabSz="1828800">
              <a:buClrTx/>
            </a:pPr>
            <a:r>
              <a:rPr lang="pt-BR" sz="4800" kern="1200" dirty="0">
                <a:solidFill>
                  <a:prstClr val="white"/>
                </a:solidFill>
                <a:latin typeface="Verdana" pitchFamily="34" charset="0"/>
                <a:ea typeface="Verdana" pitchFamily="34" charset="0"/>
                <a:cs typeface="Verdana" pitchFamily="34" charset="0"/>
              </a:rPr>
              <a:t>Título</a:t>
            </a:r>
            <a:endParaRPr lang="pt-BR" sz="3600" kern="1200" dirty="0">
              <a:solidFill>
                <a:prstClr val="white"/>
              </a:solidFill>
              <a:latin typeface="Verdana" pitchFamily="34" charset="0"/>
              <a:ea typeface="Verdana" pitchFamily="34" charset="0"/>
              <a:cs typeface="Verdana" pitchFamily="34"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4" y="320674"/>
            <a:ext cx="18290092" cy="153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Resultado de imagem para novartis"/>
          <p:cNvSpPr>
            <a:spLocks noChangeAspect="1" noChangeArrowheads="1"/>
          </p:cNvSpPr>
          <p:nvPr/>
        </p:nvSpPr>
        <p:spPr bwMode="auto">
          <a:xfrm>
            <a:off x="311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6" name="AutoShape 6" descr="Resultado de imagem para novartis"/>
          <p:cNvSpPr>
            <a:spLocks noChangeAspect="1" noChangeArrowheads="1"/>
          </p:cNvSpPr>
          <p:nvPr/>
        </p:nvSpPr>
        <p:spPr bwMode="auto">
          <a:xfrm>
            <a:off x="615950" y="158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7" name="CaixaDeTexto 6"/>
          <p:cNvSpPr txBox="1"/>
          <p:nvPr/>
        </p:nvSpPr>
        <p:spPr>
          <a:xfrm>
            <a:off x="292191" y="459375"/>
            <a:ext cx="17068362" cy="1169551"/>
          </a:xfrm>
          <a:prstGeom prst="rect">
            <a:avLst/>
          </a:prstGeom>
          <a:noFill/>
        </p:spPr>
        <p:txBody>
          <a:bodyPr wrap="square" rtlCol="0">
            <a:spAutoFit/>
          </a:bodyPr>
          <a:lstStyle/>
          <a:p>
            <a:pPr algn="ctr" defTabSz="1828800">
              <a:buClrTx/>
            </a:pPr>
            <a:r>
              <a:rPr lang="pt-BR" sz="7000" kern="1200" dirty="0">
                <a:ln>
                  <a:solidFill>
                    <a:prstClr val="white"/>
                  </a:solidFill>
                </a:ln>
                <a:solidFill>
                  <a:prstClr val="white"/>
                </a:solidFill>
                <a:latin typeface="Arial" panose="020B0604020202020204" pitchFamily="34" charset="0"/>
                <a:ea typeface="+mn-ea"/>
                <a:cs typeface="Arial" panose="020B0604020202020204" pitchFamily="34" charset="0"/>
              </a:rPr>
              <a:t>ASSOCIADOS EMÉRITOS 2024</a:t>
            </a:r>
          </a:p>
        </p:txBody>
      </p:sp>
      <p:pic>
        <p:nvPicPr>
          <p:cNvPr id="8" name="Imagem 7" descr="Homem de camisa branca&#10;&#10;Descrição gerada automaticamente com confiança média">
            <a:extLst>
              <a:ext uri="{FF2B5EF4-FFF2-40B4-BE49-F238E27FC236}">
                <a16:creationId xmlns:a16="http://schemas.microsoft.com/office/drawing/2014/main" id="{99A1F282-BA3F-EAA4-B43E-23C737858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355" y="2475913"/>
            <a:ext cx="3654166" cy="4421262"/>
          </a:xfrm>
          <a:prstGeom prst="rect">
            <a:avLst/>
          </a:prstGeom>
        </p:spPr>
      </p:pic>
      <p:pic>
        <p:nvPicPr>
          <p:cNvPr id="9" name="Imagem 8" descr="Mulher com óculos de grau&#10;&#10;Descrição gerada automaticamente">
            <a:extLst>
              <a:ext uri="{FF2B5EF4-FFF2-40B4-BE49-F238E27FC236}">
                <a16:creationId xmlns:a16="http://schemas.microsoft.com/office/drawing/2014/main" id="{45FA921F-19AF-2506-D2B3-DF077C0761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648" y="2551212"/>
            <a:ext cx="3304304" cy="4405740"/>
          </a:xfrm>
          <a:prstGeom prst="rect">
            <a:avLst/>
          </a:prstGeom>
        </p:spPr>
      </p:pic>
      <p:sp>
        <p:nvSpPr>
          <p:cNvPr id="11" name="CaixaDeTexto 10">
            <a:extLst>
              <a:ext uri="{FF2B5EF4-FFF2-40B4-BE49-F238E27FC236}">
                <a16:creationId xmlns:a16="http://schemas.microsoft.com/office/drawing/2014/main" id="{597CD6E6-80F4-CFBA-071C-CC19C6C34132}"/>
              </a:ext>
            </a:extLst>
          </p:cNvPr>
          <p:cNvSpPr txBox="1"/>
          <p:nvPr/>
        </p:nvSpPr>
        <p:spPr>
          <a:xfrm>
            <a:off x="791072" y="7604623"/>
            <a:ext cx="4176464" cy="461665"/>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Elias Fernando Miziara</a:t>
            </a:r>
          </a:p>
        </p:txBody>
      </p:sp>
      <p:sp>
        <p:nvSpPr>
          <p:cNvPr id="12" name="CaixaDeTexto 11">
            <a:extLst>
              <a:ext uri="{FF2B5EF4-FFF2-40B4-BE49-F238E27FC236}">
                <a16:creationId xmlns:a16="http://schemas.microsoft.com/office/drawing/2014/main" id="{7DBB3000-D307-5AD6-1A21-5DF87F63B075}"/>
              </a:ext>
            </a:extLst>
          </p:cNvPr>
          <p:cNvSpPr txBox="1"/>
          <p:nvPr/>
        </p:nvSpPr>
        <p:spPr>
          <a:xfrm>
            <a:off x="5399584" y="7604624"/>
            <a:ext cx="3304304"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Ermelinda do Rosario Moutinho da Cruz</a:t>
            </a:r>
          </a:p>
        </p:txBody>
      </p:sp>
      <p:sp>
        <p:nvSpPr>
          <p:cNvPr id="14" name="CaixaDeTexto 13">
            <a:extLst>
              <a:ext uri="{FF2B5EF4-FFF2-40B4-BE49-F238E27FC236}">
                <a16:creationId xmlns:a16="http://schemas.microsoft.com/office/drawing/2014/main" id="{7C6D089D-2713-F43C-17F3-C26EA3638D74}"/>
              </a:ext>
            </a:extLst>
          </p:cNvPr>
          <p:cNvSpPr txBox="1"/>
          <p:nvPr/>
        </p:nvSpPr>
        <p:spPr>
          <a:xfrm>
            <a:off x="9576048" y="7604625"/>
            <a:ext cx="3304304" cy="461665"/>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Geraldo Brasileiro Filho</a:t>
            </a:r>
          </a:p>
        </p:txBody>
      </p:sp>
      <p:pic>
        <p:nvPicPr>
          <p:cNvPr id="16" name="Imagem 15" descr="Homem de óculos fazendo careta&#10;&#10;Descrição gerada automaticamente">
            <a:extLst>
              <a:ext uri="{FF2B5EF4-FFF2-40B4-BE49-F238E27FC236}">
                <a16:creationId xmlns:a16="http://schemas.microsoft.com/office/drawing/2014/main" id="{F86E9974-47B3-11B7-D940-19B9A85E97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159" y="2510791"/>
            <a:ext cx="3743274" cy="4400734"/>
          </a:xfrm>
          <a:prstGeom prst="rect">
            <a:avLst/>
          </a:prstGeom>
        </p:spPr>
      </p:pic>
      <p:pic>
        <p:nvPicPr>
          <p:cNvPr id="17" name="Imagem 16" descr="Rosto de homem sorrindo&#10;&#10;Descrição gerada automaticamente">
            <a:extLst>
              <a:ext uri="{FF2B5EF4-FFF2-40B4-BE49-F238E27FC236}">
                <a16:creationId xmlns:a16="http://schemas.microsoft.com/office/drawing/2014/main" id="{8368A580-393C-C9A8-D331-C83A060973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8497" y="2494391"/>
            <a:ext cx="3350166" cy="4384302"/>
          </a:xfrm>
          <a:prstGeom prst="rect">
            <a:avLst/>
          </a:prstGeom>
        </p:spPr>
      </p:pic>
      <p:sp>
        <p:nvSpPr>
          <p:cNvPr id="18" name="CaixaDeTexto 17">
            <a:extLst>
              <a:ext uri="{FF2B5EF4-FFF2-40B4-BE49-F238E27FC236}">
                <a16:creationId xmlns:a16="http://schemas.microsoft.com/office/drawing/2014/main" id="{51837B05-ECFE-928E-5F9A-86773F6EDAD0}"/>
              </a:ext>
            </a:extLst>
          </p:cNvPr>
          <p:cNvSpPr txBox="1"/>
          <p:nvPr/>
        </p:nvSpPr>
        <p:spPr>
          <a:xfrm>
            <a:off x="13320464" y="7604623"/>
            <a:ext cx="4176464" cy="461665"/>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Gilles </a:t>
            </a:r>
            <a:r>
              <a:rPr lang="pt-BR" sz="2400" b="1" kern="1200" dirty="0" err="1">
                <a:solidFill>
                  <a:prstClr val="black"/>
                </a:solidFill>
                <a:latin typeface="Calibri"/>
                <a:ea typeface="+mn-ea"/>
                <a:cs typeface="+mn-cs"/>
              </a:rPr>
              <a:t>Landman</a:t>
            </a:r>
            <a:endParaRPr lang="pt-BR" sz="2400" b="1" kern="1200" dirty="0">
              <a:solidFill>
                <a:prstClr val="black"/>
              </a:solidFill>
              <a:latin typeface="Calibri"/>
              <a:ea typeface="+mn-ea"/>
              <a:cs typeface="+mn-cs"/>
            </a:endParaRPr>
          </a:p>
        </p:txBody>
      </p:sp>
    </p:spTree>
    <p:extLst>
      <p:ext uri="{BB962C8B-B14F-4D97-AF65-F5344CB8AC3E}">
        <p14:creationId xmlns:p14="http://schemas.microsoft.com/office/powerpoint/2010/main" val="263518876"/>
      </p:ext>
    </p:extLst>
  </p:cSld>
  <p:clrMapOvr>
    <a:masterClrMapping/>
  </p:clrMapOvr>
  <p:transition spd="slow" advClick="0" advTm="5000">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26590" y="936629"/>
            <a:ext cx="17349072" cy="830997"/>
          </a:xfrm>
          <a:prstGeom prst="rect">
            <a:avLst/>
          </a:prstGeom>
          <a:noFill/>
        </p:spPr>
        <p:txBody>
          <a:bodyPr wrap="square" rtlCol="0">
            <a:spAutoFit/>
          </a:bodyPr>
          <a:lstStyle/>
          <a:p>
            <a:pPr algn="ctr" defTabSz="1828800">
              <a:buClrTx/>
            </a:pPr>
            <a:r>
              <a:rPr lang="pt-BR" sz="4800" kern="1200" dirty="0">
                <a:solidFill>
                  <a:prstClr val="white"/>
                </a:solidFill>
                <a:latin typeface="Verdana" pitchFamily="34" charset="0"/>
                <a:ea typeface="Verdana" pitchFamily="34" charset="0"/>
                <a:cs typeface="Verdana" pitchFamily="34" charset="0"/>
              </a:rPr>
              <a:t>Título</a:t>
            </a:r>
            <a:endParaRPr lang="pt-BR" sz="3600" kern="1200" dirty="0">
              <a:solidFill>
                <a:prstClr val="white"/>
              </a:solidFill>
              <a:latin typeface="Verdana" pitchFamily="34" charset="0"/>
              <a:ea typeface="Verdana" pitchFamily="34" charset="0"/>
              <a:cs typeface="Verdana" pitchFamily="34"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4" y="320674"/>
            <a:ext cx="18290092" cy="153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Resultado de imagem para novartis"/>
          <p:cNvSpPr>
            <a:spLocks noChangeAspect="1" noChangeArrowheads="1"/>
          </p:cNvSpPr>
          <p:nvPr/>
        </p:nvSpPr>
        <p:spPr bwMode="auto">
          <a:xfrm>
            <a:off x="311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6" name="AutoShape 6" descr="Resultado de imagem para novartis"/>
          <p:cNvSpPr>
            <a:spLocks noChangeAspect="1" noChangeArrowheads="1"/>
          </p:cNvSpPr>
          <p:nvPr/>
        </p:nvSpPr>
        <p:spPr bwMode="auto">
          <a:xfrm>
            <a:off x="615950" y="158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7" name="CaixaDeTexto 6"/>
          <p:cNvSpPr txBox="1"/>
          <p:nvPr/>
        </p:nvSpPr>
        <p:spPr>
          <a:xfrm>
            <a:off x="292191" y="459375"/>
            <a:ext cx="17068362" cy="1169551"/>
          </a:xfrm>
          <a:prstGeom prst="rect">
            <a:avLst/>
          </a:prstGeom>
          <a:noFill/>
        </p:spPr>
        <p:txBody>
          <a:bodyPr wrap="square" rtlCol="0">
            <a:spAutoFit/>
          </a:bodyPr>
          <a:lstStyle/>
          <a:p>
            <a:pPr algn="ctr" defTabSz="1828800">
              <a:buClrTx/>
            </a:pPr>
            <a:r>
              <a:rPr lang="pt-BR" sz="7000" kern="1200" dirty="0">
                <a:ln>
                  <a:solidFill>
                    <a:prstClr val="white"/>
                  </a:solidFill>
                </a:ln>
                <a:solidFill>
                  <a:prstClr val="white"/>
                </a:solidFill>
                <a:latin typeface="Arial" panose="020B0604020202020204" pitchFamily="34" charset="0"/>
                <a:ea typeface="+mn-ea"/>
                <a:cs typeface="Arial" panose="020B0604020202020204" pitchFamily="34" charset="0"/>
              </a:rPr>
              <a:t>ASSOCIADOS EMÉRITOS 2024</a:t>
            </a:r>
          </a:p>
        </p:txBody>
      </p:sp>
      <p:pic>
        <p:nvPicPr>
          <p:cNvPr id="8" name="Imagem 7" descr="Homem sorrindo posando para foto&#10;&#10;Descrição gerada automaticamente">
            <a:extLst>
              <a:ext uri="{FF2B5EF4-FFF2-40B4-BE49-F238E27FC236}">
                <a16:creationId xmlns:a16="http://schemas.microsoft.com/office/drawing/2014/main" id="{EA18C610-9BE1-767A-B2D3-88F3CB60F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144" y="2529777"/>
            <a:ext cx="3684392" cy="4405030"/>
          </a:xfrm>
          <a:prstGeom prst="rect">
            <a:avLst/>
          </a:prstGeom>
        </p:spPr>
      </p:pic>
      <p:sp>
        <p:nvSpPr>
          <p:cNvPr id="9" name="CaixaDeTexto 8">
            <a:extLst>
              <a:ext uri="{FF2B5EF4-FFF2-40B4-BE49-F238E27FC236}">
                <a16:creationId xmlns:a16="http://schemas.microsoft.com/office/drawing/2014/main" id="{9A6E393D-4477-3DBF-6D6C-BBD884546982}"/>
              </a:ext>
            </a:extLst>
          </p:cNvPr>
          <p:cNvSpPr txBox="1"/>
          <p:nvPr/>
        </p:nvSpPr>
        <p:spPr>
          <a:xfrm>
            <a:off x="1331867" y="7544325"/>
            <a:ext cx="3635670"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José </a:t>
            </a:r>
            <a:r>
              <a:rPr lang="pt-BR" sz="2400" b="1" kern="1200" dirty="0" err="1">
                <a:solidFill>
                  <a:prstClr val="black"/>
                </a:solidFill>
                <a:latin typeface="Calibri"/>
                <a:ea typeface="+mn-ea"/>
                <a:cs typeface="+mn-cs"/>
              </a:rPr>
              <a:t>Eymard</a:t>
            </a:r>
            <a:r>
              <a:rPr lang="pt-BR" sz="2400" b="1" kern="1200" dirty="0">
                <a:solidFill>
                  <a:prstClr val="black"/>
                </a:solidFill>
                <a:latin typeface="Calibri"/>
                <a:ea typeface="+mn-ea"/>
                <a:cs typeface="+mn-cs"/>
              </a:rPr>
              <a:t> Homem </a:t>
            </a:r>
            <a:r>
              <a:rPr lang="pt-BR" sz="2400" b="1" kern="1200" dirty="0" err="1">
                <a:solidFill>
                  <a:prstClr val="black"/>
                </a:solidFill>
                <a:latin typeface="Calibri"/>
                <a:ea typeface="+mn-ea"/>
                <a:cs typeface="+mn-cs"/>
              </a:rPr>
              <a:t>Pittella</a:t>
            </a:r>
            <a:endParaRPr lang="pt-BR" sz="2400" b="1" kern="1200" dirty="0">
              <a:solidFill>
                <a:prstClr val="black"/>
              </a:solidFill>
              <a:latin typeface="Calibri"/>
              <a:ea typeface="+mn-ea"/>
              <a:cs typeface="+mn-cs"/>
            </a:endParaRPr>
          </a:p>
        </p:txBody>
      </p:sp>
      <p:sp>
        <p:nvSpPr>
          <p:cNvPr id="11" name="CaixaDeTexto 10">
            <a:extLst>
              <a:ext uri="{FF2B5EF4-FFF2-40B4-BE49-F238E27FC236}">
                <a16:creationId xmlns:a16="http://schemas.microsoft.com/office/drawing/2014/main" id="{9B2403DD-1BCD-4B6E-9531-784749AE6A90}"/>
              </a:ext>
            </a:extLst>
          </p:cNvPr>
          <p:cNvSpPr txBox="1"/>
          <p:nvPr/>
        </p:nvSpPr>
        <p:spPr>
          <a:xfrm>
            <a:off x="5392679" y="7550329"/>
            <a:ext cx="3463290"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Leila Maria </a:t>
            </a:r>
            <a:r>
              <a:rPr lang="pt-BR" sz="2400" b="1" kern="1200" dirty="0" err="1">
                <a:solidFill>
                  <a:prstClr val="black"/>
                </a:solidFill>
                <a:latin typeface="Calibri"/>
                <a:ea typeface="+mn-ea"/>
                <a:cs typeface="+mn-cs"/>
              </a:rPr>
              <a:t>Cardão</a:t>
            </a:r>
            <a:r>
              <a:rPr lang="pt-BR" sz="2400" b="1" kern="1200" dirty="0">
                <a:solidFill>
                  <a:prstClr val="black"/>
                </a:solidFill>
                <a:latin typeface="Calibri"/>
                <a:ea typeface="+mn-ea"/>
                <a:cs typeface="+mn-cs"/>
              </a:rPr>
              <a:t> Chimelli</a:t>
            </a:r>
          </a:p>
        </p:txBody>
      </p:sp>
      <p:pic>
        <p:nvPicPr>
          <p:cNvPr id="12" name="Imagem 11" descr="Mulher de óculos sorrindo&#10;&#10;Descrição gerada automaticamente">
            <a:extLst>
              <a:ext uri="{FF2B5EF4-FFF2-40B4-BE49-F238E27FC236}">
                <a16:creationId xmlns:a16="http://schemas.microsoft.com/office/drawing/2014/main" id="{88D73678-20CC-E62B-1218-0BDB3A57C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4884" y="2529777"/>
            <a:ext cx="2759036" cy="4405030"/>
          </a:xfrm>
          <a:prstGeom prst="rect">
            <a:avLst/>
          </a:prstGeom>
        </p:spPr>
      </p:pic>
      <p:sp>
        <p:nvSpPr>
          <p:cNvPr id="14" name="CaixaDeTexto 13">
            <a:extLst>
              <a:ext uri="{FF2B5EF4-FFF2-40B4-BE49-F238E27FC236}">
                <a16:creationId xmlns:a16="http://schemas.microsoft.com/office/drawing/2014/main" id="{7F8D1495-13E1-D510-89B6-1D2F9E2E638C}"/>
              </a:ext>
            </a:extLst>
          </p:cNvPr>
          <p:cNvSpPr txBox="1"/>
          <p:nvPr/>
        </p:nvSpPr>
        <p:spPr>
          <a:xfrm>
            <a:off x="8842824" y="7544325"/>
            <a:ext cx="3600400" cy="461665"/>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Luís Vitor de Lima Salomão</a:t>
            </a:r>
          </a:p>
        </p:txBody>
      </p:sp>
      <p:pic>
        <p:nvPicPr>
          <p:cNvPr id="17" name="Imagem 16" descr="Homem de óculos com a boca aberta&#10;&#10;Descrição gerada automaticamente">
            <a:extLst>
              <a:ext uri="{FF2B5EF4-FFF2-40B4-BE49-F238E27FC236}">
                <a16:creationId xmlns:a16="http://schemas.microsoft.com/office/drawing/2014/main" id="{C3C53172-41F6-240C-7453-3B73B22FF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3699" y="2529777"/>
            <a:ext cx="3338654" cy="4405030"/>
          </a:xfrm>
          <a:prstGeom prst="rect">
            <a:avLst/>
          </a:prstGeom>
        </p:spPr>
      </p:pic>
      <p:sp>
        <p:nvSpPr>
          <p:cNvPr id="18" name="CaixaDeTexto 17">
            <a:extLst>
              <a:ext uri="{FF2B5EF4-FFF2-40B4-BE49-F238E27FC236}">
                <a16:creationId xmlns:a16="http://schemas.microsoft.com/office/drawing/2014/main" id="{708FA276-40F4-3F49-1FCC-19AA5072A5A4}"/>
              </a:ext>
            </a:extLst>
          </p:cNvPr>
          <p:cNvSpPr txBox="1"/>
          <p:nvPr/>
        </p:nvSpPr>
        <p:spPr>
          <a:xfrm>
            <a:off x="13249507" y="7544324"/>
            <a:ext cx="3635670"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Marco </a:t>
            </a:r>
            <a:r>
              <a:rPr lang="pt-BR" sz="2400" b="1" kern="1200" dirty="0" err="1">
                <a:solidFill>
                  <a:prstClr val="black"/>
                </a:solidFill>
                <a:latin typeface="Calibri"/>
                <a:ea typeface="+mn-ea"/>
                <a:cs typeface="+mn-cs"/>
              </a:rPr>
              <a:t>Antonio</a:t>
            </a:r>
            <a:r>
              <a:rPr lang="pt-BR" sz="2400" b="1" kern="1200" dirty="0">
                <a:solidFill>
                  <a:prstClr val="black"/>
                </a:solidFill>
                <a:latin typeface="Calibri"/>
                <a:ea typeface="+mn-ea"/>
                <a:cs typeface="+mn-cs"/>
              </a:rPr>
              <a:t> Cardoso de Almeida</a:t>
            </a:r>
          </a:p>
        </p:txBody>
      </p:sp>
      <p:pic>
        <p:nvPicPr>
          <p:cNvPr id="23" name="Imagem 22" descr="Homem com óculos de grau&#10;&#10;Descrição gerada automaticamente">
            <a:extLst>
              <a:ext uri="{FF2B5EF4-FFF2-40B4-BE49-F238E27FC236}">
                <a16:creationId xmlns:a16="http://schemas.microsoft.com/office/drawing/2014/main" id="{504AC997-8158-57D0-6B82-856BFBB058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1279" y="2529777"/>
            <a:ext cx="3635670" cy="4455746"/>
          </a:xfrm>
          <a:prstGeom prst="rect">
            <a:avLst/>
          </a:prstGeom>
        </p:spPr>
      </p:pic>
    </p:spTree>
    <p:extLst>
      <p:ext uri="{BB962C8B-B14F-4D97-AF65-F5344CB8AC3E}">
        <p14:creationId xmlns:p14="http://schemas.microsoft.com/office/powerpoint/2010/main" val="112621947"/>
      </p:ext>
    </p:extLst>
  </p:cSld>
  <p:clrMapOvr>
    <a:masterClrMapping/>
  </p:clrMapOvr>
  <p:transition spd="slow" advClick="0" advTm="5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326590" y="936629"/>
            <a:ext cx="17349072" cy="830997"/>
          </a:xfrm>
          <a:prstGeom prst="rect">
            <a:avLst/>
          </a:prstGeom>
          <a:noFill/>
        </p:spPr>
        <p:txBody>
          <a:bodyPr wrap="square" rtlCol="0">
            <a:spAutoFit/>
          </a:bodyPr>
          <a:lstStyle/>
          <a:p>
            <a:pPr algn="ctr" defTabSz="1828800">
              <a:buClrTx/>
            </a:pPr>
            <a:r>
              <a:rPr lang="pt-BR" sz="4800" kern="1200" dirty="0">
                <a:solidFill>
                  <a:prstClr val="white"/>
                </a:solidFill>
                <a:latin typeface="Verdana" pitchFamily="34" charset="0"/>
                <a:ea typeface="Verdana" pitchFamily="34" charset="0"/>
                <a:cs typeface="Verdana" pitchFamily="34" charset="0"/>
              </a:rPr>
              <a:t>Título</a:t>
            </a:r>
            <a:endParaRPr lang="pt-BR" sz="3600" kern="1200" dirty="0">
              <a:solidFill>
                <a:prstClr val="white"/>
              </a:solidFill>
              <a:latin typeface="Verdana" pitchFamily="34" charset="0"/>
              <a:ea typeface="Verdana" pitchFamily="34" charset="0"/>
              <a:cs typeface="Verdana" pitchFamily="34" charset="0"/>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24" y="320674"/>
            <a:ext cx="18290092" cy="1539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Resultado de imagem para novartis"/>
          <p:cNvSpPr>
            <a:spLocks noChangeAspect="1" noChangeArrowheads="1"/>
          </p:cNvSpPr>
          <p:nvPr/>
        </p:nvSpPr>
        <p:spPr bwMode="auto">
          <a:xfrm>
            <a:off x="311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6" name="AutoShape 6" descr="Resultado de imagem para novartis"/>
          <p:cNvSpPr>
            <a:spLocks noChangeAspect="1" noChangeArrowheads="1"/>
          </p:cNvSpPr>
          <p:nvPr/>
        </p:nvSpPr>
        <p:spPr bwMode="auto">
          <a:xfrm>
            <a:off x="615950" y="1587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1828800">
              <a:buClrTx/>
            </a:pPr>
            <a:endParaRPr lang="pt-BR" sz="3600" kern="1200">
              <a:solidFill>
                <a:prstClr val="black"/>
              </a:solidFill>
              <a:latin typeface="Calibri"/>
              <a:ea typeface="+mn-ea"/>
              <a:cs typeface="+mn-cs"/>
            </a:endParaRPr>
          </a:p>
        </p:txBody>
      </p:sp>
      <p:sp>
        <p:nvSpPr>
          <p:cNvPr id="7" name="CaixaDeTexto 6"/>
          <p:cNvSpPr txBox="1"/>
          <p:nvPr/>
        </p:nvSpPr>
        <p:spPr>
          <a:xfrm>
            <a:off x="292191" y="459375"/>
            <a:ext cx="17068362" cy="1169551"/>
          </a:xfrm>
          <a:prstGeom prst="rect">
            <a:avLst/>
          </a:prstGeom>
          <a:noFill/>
        </p:spPr>
        <p:txBody>
          <a:bodyPr wrap="square" rtlCol="0">
            <a:spAutoFit/>
          </a:bodyPr>
          <a:lstStyle/>
          <a:p>
            <a:pPr algn="ctr" defTabSz="1828800">
              <a:buClrTx/>
            </a:pPr>
            <a:r>
              <a:rPr lang="pt-BR" sz="7000" kern="1200" dirty="0">
                <a:ln>
                  <a:solidFill>
                    <a:prstClr val="white"/>
                  </a:solidFill>
                </a:ln>
                <a:solidFill>
                  <a:prstClr val="white"/>
                </a:solidFill>
                <a:latin typeface="Arial" panose="020B0604020202020204" pitchFamily="34" charset="0"/>
                <a:ea typeface="+mn-ea"/>
                <a:cs typeface="Arial" panose="020B0604020202020204" pitchFamily="34" charset="0"/>
              </a:rPr>
              <a:t>ASSOCIADOS EMÉRITOS 2024</a:t>
            </a:r>
          </a:p>
        </p:txBody>
      </p:sp>
      <p:sp>
        <p:nvSpPr>
          <p:cNvPr id="2" name="CaixaDeTexto 1">
            <a:extLst>
              <a:ext uri="{FF2B5EF4-FFF2-40B4-BE49-F238E27FC236}">
                <a16:creationId xmlns:a16="http://schemas.microsoft.com/office/drawing/2014/main" id="{FF3917F5-6A1C-0090-8BB3-9304D6DB9BB3}"/>
              </a:ext>
            </a:extLst>
          </p:cNvPr>
          <p:cNvSpPr txBox="1"/>
          <p:nvPr/>
        </p:nvSpPr>
        <p:spPr>
          <a:xfrm>
            <a:off x="9107052" y="7622663"/>
            <a:ext cx="3888432" cy="461665"/>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Sueli Suzigan</a:t>
            </a:r>
          </a:p>
        </p:txBody>
      </p:sp>
      <p:sp>
        <p:nvSpPr>
          <p:cNvPr id="8" name="CaixaDeTexto 7">
            <a:extLst>
              <a:ext uri="{FF2B5EF4-FFF2-40B4-BE49-F238E27FC236}">
                <a16:creationId xmlns:a16="http://schemas.microsoft.com/office/drawing/2014/main" id="{799D7948-0209-0EDC-62F5-BCCA01860274}"/>
              </a:ext>
            </a:extLst>
          </p:cNvPr>
          <p:cNvSpPr txBox="1"/>
          <p:nvPr/>
        </p:nvSpPr>
        <p:spPr>
          <a:xfrm>
            <a:off x="1462027" y="7564494"/>
            <a:ext cx="3463290"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Paulo Roberto Fontes Athanazio</a:t>
            </a:r>
          </a:p>
        </p:txBody>
      </p:sp>
      <p:sp>
        <p:nvSpPr>
          <p:cNvPr id="9" name="CaixaDeTexto 8">
            <a:extLst>
              <a:ext uri="{FF2B5EF4-FFF2-40B4-BE49-F238E27FC236}">
                <a16:creationId xmlns:a16="http://schemas.microsoft.com/office/drawing/2014/main" id="{2D2254B1-D73D-02BA-79AA-C52AA316DD69}"/>
              </a:ext>
            </a:extLst>
          </p:cNvPr>
          <p:cNvSpPr txBox="1"/>
          <p:nvPr/>
        </p:nvSpPr>
        <p:spPr>
          <a:xfrm>
            <a:off x="5579770" y="7630076"/>
            <a:ext cx="3600400"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Régia Maria do Socorro Vital Patrocínio</a:t>
            </a:r>
          </a:p>
        </p:txBody>
      </p:sp>
      <p:pic>
        <p:nvPicPr>
          <p:cNvPr id="12" name="Imagem 11" descr="Homem olhando para o lado&#10;&#10;Descrição gerada automaticamente">
            <a:extLst>
              <a:ext uri="{FF2B5EF4-FFF2-40B4-BE49-F238E27FC236}">
                <a16:creationId xmlns:a16="http://schemas.microsoft.com/office/drawing/2014/main" id="{9F57932C-EA47-7956-E402-C64D01BBA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297" y="2475912"/>
            <a:ext cx="3595838" cy="4453792"/>
          </a:xfrm>
          <a:prstGeom prst="rect">
            <a:avLst/>
          </a:prstGeom>
        </p:spPr>
      </p:pic>
      <p:pic>
        <p:nvPicPr>
          <p:cNvPr id="15" name="Imagem 14" descr="Mulher de blusa azul sorrindo&#10;&#10;Descrição gerada automaticamente">
            <a:extLst>
              <a:ext uri="{FF2B5EF4-FFF2-40B4-BE49-F238E27FC236}">
                <a16:creationId xmlns:a16="http://schemas.microsoft.com/office/drawing/2014/main" id="{01C11FA4-72A8-6754-93EC-7859878CC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0327" y="2475725"/>
            <a:ext cx="3839658" cy="4405322"/>
          </a:xfrm>
          <a:prstGeom prst="rect">
            <a:avLst/>
          </a:prstGeom>
        </p:spPr>
      </p:pic>
      <p:pic>
        <p:nvPicPr>
          <p:cNvPr id="17" name="Imagem 16" descr="Mulher sorrindo pousando para foto&#10;&#10;Descrição gerada automaticamente">
            <a:extLst>
              <a:ext uri="{FF2B5EF4-FFF2-40B4-BE49-F238E27FC236}">
                <a16:creationId xmlns:a16="http://schemas.microsoft.com/office/drawing/2014/main" id="{40A085DA-966D-C32D-B667-7AC1077E2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9647" y="2504551"/>
            <a:ext cx="3595838" cy="4364514"/>
          </a:xfrm>
          <a:prstGeom prst="rect">
            <a:avLst/>
          </a:prstGeom>
        </p:spPr>
      </p:pic>
      <p:sp>
        <p:nvSpPr>
          <p:cNvPr id="20" name="CaixaDeTexto 19">
            <a:extLst>
              <a:ext uri="{FF2B5EF4-FFF2-40B4-BE49-F238E27FC236}">
                <a16:creationId xmlns:a16="http://schemas.microsoft.com/office/drawing/2014/main" id="{B78EEDF7-469E-4A4D-D168-BD7FE3419B5E}"/>
              </a:ext>
            </a:extLst>
          </p:cNvPr>
          <p:cNvSpPr txBox="1"/>
          <p:nvPr/>
        </p:nvSpPr>
        <p:spPr>
          <a:xfrm>
            <a:off x="13235220" y="7515288"/>
            <a:ext cx="3888432" cy="830997"/>
          </a:xfrm>
          <a:prstGeom prst="rect">
            <a:avLst/>
          </a:prstGeom>
          <a:noFill/>
        </p:spPr>
        <p:txBody>
          <a:bodyPr wrap="square" rtlCol="0">
            <a:spAutoFit/>
          </a:bodyPr>
          <a:lstStyle/>
          <a:p>
            <a:pPr algn="ctr" defTabSz="1828800">
              <a:buClrTx/>
            </a:pPr>
            <a:r>
              <a:rPr lang="pt-BR" sz="2400" b="1" kern="1200" dirty="0">
                <a:solidFill>
                  <a:prstClr val="black"/>
                </a:solidFill>
                <a:latin typeface="Calibri"/>
                <a:ea typeface="+mn-ea"/>
                <a:cs typeface="+mn-cs"/>
              </a:rPr>
              <a:t>Teresinha Castello Branco Carvalho</a:t>
            </a:r>
          </a:p>
        </p:txBody>
      </p:sp>
      <p:pic>
        <p:nvPicPr>
          <p:cNvPr id="26" name="Imagem 25" descr="Mulher sorrindo pousando para foto&#10;&#10;Descrição gerada automaticamente">
            <a:extLst>
              <a:ext uri="{FF2B5EF4-FFF2-40B4-BE49-F238E27FC236}">
                <a16:creationId xmlns:a16="http://schemas.microsoft.com/office/drawing/2014/main" id="{B16E6B9B-0C99-0955-41FC-7E79F75F88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48500" y="2505366"/>
            <a:ext cx="3116380" cy="4340304"/>
          </a:xfrm>
          <a:prstGeom prst="rect">
            <a:avLst/>
          </a:prstGeom>
        </p:spPr>
      </p:pic>
    </p:spTree>
    <p:extLst>
      <p:ext uri="{BB962C8B-B14F-4D97-AF65-F5344CB8AC3E}">
        <p14:creationId xmlns:p14="http://schemas.microsoft.com/office/powerpoint/2010/main" val="1111968846"/>
      </p:ext>
    </p:extLst>
  </p:cSld>
  <p:clrMapOvr>
    <a:masterClrMapping/>
  </p:clrMapOvr>
  <p:transition spd="slow" advClick="0" advTm="5000">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
        <p:cNvGrpSpPr/>
        <p:nvPr/>
      </p:nvGrpSpPr>
      <p:grpSpPr>
        <a:xfrm>
          <a:off x="0" y="0"/>
          <a:ext cx="0" cy="0"/>
          <a:chOff x="0" y="0"/>
          <a:chExt cx="0" cy="0"/>
        </a:xfrm>
      </p:grpSpPr>
      <p:sp>
        <p:nvSpPr>
          <p:cNvPr id="69" name="Rectangle 6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4" name="Google Shape;64;g2e0eb626a97_1_5"/>
          <p:cNvPicPr preferRelativeResize="0"/>
          <p:nvPr/>
        </p:nvPicPr>
        <p:blipFill rotWithShape="1">
          <a:blip r:embed="rId3"/>
          <a:srcRect t="19"/>
          <a:stretch/>
        </p:blipFill>
        <p:spPr>
          <a:xfrm>
            <a:off x="20" y="1923"/>
            <a:ext cx="18287980" cy="10285077"/>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4624"/>
            <a:ext cx="18288000" cy="1975148"/>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Antônio Carlos Oliveira de Meneses</a:t>
            </a:r>
            <a:br>
              <a:rPr lang="pt-BR" sz="7200" b="1" dirty="0">
                <a:latin typeface="Arial" panose="020B0604020202020204" pitchFamily="34" charset="0"/>
                <a:cs typeface="Arial" panose="020B0604020202020204" pitchFamily="34" charset="0"/>
              </a:rPr>
            </a:br>
            <a:br>
              <a:rPr lang="pt-BR" sz="7200" b="1" dirty="0">
                <a:latin typeface="Arial" panose="020B0604020202020204" pitchFamily="34" charset="0"/>
                <a:cs typeface="Arial" panose="020B0604020202020204" pitchFamily="34" charset="0"/>
              </a:rPr>
            </a:br>
            <a:endParaRPr lang="pt-BR" sz="7200" b="1" dirty="0">
              <a:latin typeface="Arial" panose="020B0604020202020204" pitchFamily="34" charset="0"/>
              <a:cs typeface="Arial" panose="020B0604020202020204" pitchFamily="34" charset="0"/>
            </a:endParaRPr>
          </a:p>
        </p:txBody>
      </p:sp>
      <p:sp>
        <p:nvSpPr>
          <p:cNvPr id="4" name="CaixaDeTexto 3"/>
          <p:cNvSpPr txBox="1"/>
          <p:nvPr/>
        </p:nvSpPr>
        <p:spPr>
          <a:xfrm>
            <a:off x="5932916" y="1989773"/>
            <a:ext cx="11578400" cy="5313570"/>
          </a:xfrm>
          <a:prstGeom prst="rect">
            <a:avLst/>
          </a:prstGeom>
          <a:noFill/>
        </p:spPr>
        <p:txBody>
          <a:bodyPr wrap="square" rtlCol="0">
            <a:spAutoFit/>
          </a:bodyPr>
          <a:lstStyle/>
          <a:p>
            <a:pPr algn="just" defTabSz="1828800">
              <a:lnSpc>
                <a:spcPct val="107000"/>
              </a:lnSpc>
              <a:spcAft>
                <a:spcPts val="1600"/>
              </a:spcAft>
              <a:buClrTx/>
            </a:pPr>
            <a:r>
              <a:rPr lang="pt-BR" sz="4000" kern="1200" dirty="0">
                <a:latin typeface="Arial" panose="020B0604020202020204" pitchFamily="34" charset="0"/>
                <a:ea typeface="+mn-ea"/>
                <a:cs typeface="Arial" panose="020B0604020202020204" pitchFamily="34" charset="0"/>
              </a:rPr>
              <a:t>Graduação em Medicina pela Universidade Federal do Ceará (1970) e doutorado em Patologia pela Universidade de São Paulo em Ribeirão Preto (1992). Professor adjunto da disciplina de Patologia Especial do Curso de Medicina da Universidade Federal do Triangulo Mineiro com dedicação em Patologia Cirúrgica de 1982 a 2023.</a:t>
            </a:r>
            <a:endParaRPr lang="pt-BR" sz="40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6" name="Imagem 5" descr="Rosto de homem sorrindo&#10;&#10;Descrição gerada automaticamente">
            <a:extLst>
              <a:ext uri="{FF2B5EF4-FFF2-40B4-BE49-F238E27FC236}">
                <a16:creationId xmlns:a16="http://schemas.microsoft.com/office/drawing/2014/main" id="{CF287CE9-084D-E115-1EB7-79C299424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104" y="1989773"/>
            <a:ext cx="4176464" cy="5568618"/>
          </a:xfrm>
          <a:prstGeom prst="rect">
            <a:avLst/>
          </a:prstGeom>
        </p:spPr>
      </p:pic>
    </p:spTree>
    <p:extLst>
      <p:ext uri="{BB962C8B-B14F-4D97-AF65-F5344CB8AC3E}">
        <p14:creationId xmlns:p14="http://schemas.microsoft.com/office/powerpoint/2010/main" val="2582971681"/>
      </p:ext>
    </p:extLst>
  </p:cSld>
  <p:clrMapOvr>
    <a:masterClrMapping/>
  </p:clrMapOvr>
  <p:transition spd="slow" advClick="0" advTm="5000">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992" y="0"/>
            <a:ext cx="18217008" cy="168711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Antonio Geraldo do Nascimento</a:t>
            </a:r>
            <a:br>
              <a:rPr lang="pt-BR" sz="7200" b="1" dirty="0">
                <a:latin typeface="Arial" panose="020B0604020202020204" pitchFamily="34" charset="0"/>
                <a:cs typeface="Arial" panose="020B0604020202020204" pitchFamily="34" charset="0"/>
              </a:rPr>
            </a:br>
            <a:br>
              <a:rPr lang="pt-BR" sz="7200" b="1" dirty="0">
                <a:latin typeface="Arial" panose="020B0604020202020204" pitchFamily="34" charset="0"/>
                <a:cs typeface="Arial" panose="020B0604020202020204" pitchFamily="34" charset="0"/>
              </a:rPr>
            </a:br>
            <a:endParaRPr lang="pt-BR" sz="7200" b="1" dirty="0">
              <a:latin typeface="Arial" panose="020B0604020202020204" pitchFamily="34" charset="0"/>
              <a:cs typeface="Arial" panose="020B0604020202020204" pitchFamily="34" charset="0"/>
            </a:endParaRPr>
          </a:p>
        </p:txBody>
      </p:sp>
      <p:sp>
        <p:nvSpPr>
          <p:cNvPr id="4" name="CaixaDeTexto 3"/>
          <p:cNvSpPr txBox="1"/>
          <p:nvPr/>
        </p:nvSpPr>
        <p:spPr>
          <a:xfrm>
            <a:off x="6263680" y="2049641"/>
            <a:ext cx="11160424" cy="7176708"/>
          </a:xfrm>
          <a:prstGeom prst="rect">
            <a:avLst/>
          </a:prstGeom>
          <a:noFill/>
        </p:spPr>
        <p:txBody>
          <a:bodyPr wrap="square" rtlCol="0">
            <a:spAutoFit/>
          </a:bodyPr>
          <a:lstStyle/>
          <a:p>
            <a:pPr algn="just" defTabSz="1828800">
              <a:lnSpc>
                <a:spcPct val="107000"/>
              </a:lnSpc>
              <a:spcAft>
                <a:spcPts val="1600"/>
              </a:spcAft>
              <a:buClrTx/>
            </a:pPr>
            <a:r>
              <a:rPr lang="pt-BR" sz="2400" kern="100" dirty="0">
                <a:solidFill>
                  <a:prstClr val="black"/>
                </a:solidFill>
                <a:latin typeface="Arial" panose="020B0604020202020204" pitchFamily="34" charset="0"/>
                <a:ea typeface="Calibri" panose="020F0502020204030204" pitchFamily="34" charset="0"/>
                <a:cs typeface="Arial" panose="020B0604020202020204" pitchFamily="34" charset="0"/>
              </a:rPr>
              <a:t>Possui graduação em Medicina pela Universidade do Estado do Rio de Janeiro - UERJ (1972). No meio da década de 1980, assumiu a chefia da Divisão de Patologia do Instituto Nacional de Câncer (INCA), onde usou todo o seu talento para o ensino e liderança, apoiados na sua invulgar capacidade diagnóstica, para iniciar uma verdadeira revolução dos procedimentos relativos à rotina de Patologia Cirúrgica e Citopatologia, com profundos reflexos no funcionamento não só do INCA, mas da Patologia em toda a cidade do Rio de Janeiro. Antônio Nascimento à frente do Serviço de Anatomia Patológica impulsionou a área de ensino e formação de pessoal, e recolocou o nome do Serviço em destaque no cenário nacional, atraindo muitos patologistas de outros estados, e até mesmo de outros países, para treinar no Instituto Nacional de Câncer. Sua gestão foi interrompida pelo convite para retornar definitivamente aos Estados Unidos, onde havia feito toda a sua formação de patologista. Foi Professor Emérito de Patologia na </a:t>
            </a:r>
            <a:r>
              <a:rPr lang="pt-BR" sz="2400" kern="100" dirty="0" err="1">
                <a:solidFill>
                  <a:prstClr val="black"/>
                </a:solidFill>
                <a:latin typeface="Arial" panose="020B0604020202020204" pitchFamily="34" charset="0"/>
                <a:ea typeface="Calibri" panose="020F0502020204030204" pitchFamily="34" charset="0"/>
                <a:cs typeface="Arial" panose="020B0604020202020204" pitchFamily="34" charset="0"/>
              </a:rPr>
              <a:t>Mayo</a:t>
            </a:r>
            <a:r>
              <a:rPr lang="pt-BR"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Clinic </a:t>
            </a:r>
            <a:r>
              <a:rPr lang="pt-BR" sz="2400" kern="100" dirty="0" err="1">
                <a:solidFill>
                  <a:prstClr val="black"/>
                </a:solidFill>
                <a:latin typeface="Arial" panose="020B0604020202020204" pitchFamily="34" charset="0"/>
                <a:ea typeface="Calibri" panose="020F0502020204030204" pitchFamily="34" charset="0"/>
                <a:cs typeface="Arial" panose="020B0604020202020204" pitchFamily="34" charset="0"/>
              </a:rPr>
              <a:t>College</a:t>
            </a:r>
            <a:r>
              <a:rPr lang="pt-BR"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400" kern="100" dirty="0" err="1">
                <a:solidFill>
                  <a:prstClr val="black"/>
                </a:solidFill>
                <a:latin typeface="Arial" panose="020B0604020202020204" pitchFamily="34" charset="0"/>
                <a:ea typeface="Calibri" panose="020F0502020204030204" pitchFamily="34" charset="0"/>
                <a:cs typeface="Arial" panose="020B0604020202020204" pitchFamily="34" charset="0"/>
              </a:rPr>
              <a:t>of</a:t>
            </a:r>
            <a:r>
              <a:rPr lang="pt-BR"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Medicine, nos Estados Unidos, onde atuou como patologista titular por 22 anos, tendo recebido e tutorado inúmeros fellows, residentes, e estagiários brasileiros. Desde 2012, é patologista titular do </a:t>
            </a:r>
            <a:r>
              <a:rPr lang="pt-BR" sz="2400" kern="100" dirty="0" err="1">
                <a:solidFill>
                  <a:prstClr val="black"/>
                </a:solidFill>
                <a:latin typeface="Arial" panose="020B0604020202020204" pitchFamily="34" charset="0"/>
                <a:ea typeface="Calibri" panose="020F0502020204030204" pitchFamily="34" charset="0"/>
                <a:cs typeface="Arial" panose="020B0604020202020204" pitchFamily="34" charset="0"/>
              </a:rPr>
              <a:t>A.C.Camargo</a:t>
            </a:r>
            <a:r>
              <a:rPr lang="pt-BR"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400" kern="100" dirty="0" err="1">
                <a:solidFill>
                  <a:prstClr val="black"/>
                </a:solidFill>
                <a:latin typeface="Arial" panose="020B0604020202020204" pitchFamily="34" charset="0"/>
                <a:ea typeface="Calibri" panose="020F0502020204030204" pitchFamily="34" charset="0"/>
                <a:cs typeface="Arial" panose="020B0604020202020204" pitchFamily="34" charset="0"/>
              </a:rPr>
              <a:t>Cancer</a:t>
            </a:r>
            <a:r>
              <a:rPr lang="pt-BR" sz="2400" kern="100" dirty="0">
                <a:solidFill>
                  <a:prstClr val="black"/>
                </a:solidFill>
                <a:latin typeface="Arial" panose="020B0604020202020204" pitchFamily="34" charset="0"/>
                <a:ea typeface="Calibri" panose="020F0502020204030204" pitchFamily="34" charset="0"/>
                <a:cs typeface="Arial" panose="020B0604020202020204" pitchFamily="34" charset="0"/>
              </a:rPr>
              <a:t> Center em São Paulo, SP. Nesta instituição, atuou como Diretor do Departamento de Anatomia Patológica de 2018 a 2022.</a:t>
            </a:r>
          </a:p>
        </p:txBody>
      </p:sp>
      <p:pic>
        <p:nvPicPr>
          <p:cNvPr id="6" name="Imagem 5" descr="Homem de óculos e camisa branca&#10;&#10;Descrição gerada automaticamente">
            <a:extLst>
              <a:ext uri="{FF2B5EF4-FFF2-40B4-BE49-F238E27FC236}">
                <a16:creationId xmlns:a16="http://schemas.microsoft.com/office/drawing/2014/main" id="{F1474117-D350-77A6-24B8-90B93CE13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121" y="2075736"/>
            <a:ext cx="4476678" cy="5565600"/>
          </a:xfrm>
          <a:prstGeom prst="rect">
            <a:avLst/>
          </a:prstGeom>
        </p:spPr>
      </p:pic>
    </p:spTree>
    <p:extLst>
      <p:ext uri="{BB962C8B-B14F-4D97-AF65-F5344CB8AC3E}">
        <p14:creationId xmlns:p14="http://schemas.microsoft.com/office/powerpoint/2010/main" val="137985456"/>
      </p:ext>
    </p:extLst>
  </p:cSld>
  <p:clrMapOvr>
    <a:masterClrMapping/>
  </p:clrMapOvr>
  <p:transition spd="slow" advClick="0" advTm="5000">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Carlos Thadeu Schmidt </a:t>
            </a:r>
            <a:r>
              <a:rPr lang="pt-BR" sz="7200" b="1" dirty="0" err="1">
                <a:latin typeface="Arial" panose="020B0604020202020204" pitchFamily="34" charset="0"/>
                <a:cs typeface="Arial" panose="020B0604020202020204" pitchFamily="34" charset="0"/>
              </a:rPr>
              <a:t>Cerski</a:t>
            </a:r>
            <a:br>
              <a:rPr lang="pt-BR" sz="7200" b="1" dirty="0">
                <a:latin typeface="Arial" panose="020B0604020202020204" pitchFamily="34" charset="0"/>
                <a:cs typeface="Arial" panose="020B0604020202020204" pitchFamily="34" charset="0"/>
              </a:rPr>
            </a:br>
            <a:endParaRPr lang="pt-BR" sz="7200" b="1" dirty="0">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6D3493AA-9AB6-73A2-53F2-02F4AF94E18D}"/>
              </a:ext>
            </a:extLst>
          </p:cNvPr>
          <p:cNvSpPr txBox="1"/>
          <p:nvPr/>
        </p:nvSpPr>
        <p:spPr>
          <a:xfrm>
            <a:off x="7127776" y="1961457"/>
            <a:ext cx="10369152" cy="461665"/>
          </a:xfrm>
          <a:prstGeom prst="rect">
            <a:avLst/>
          </a:prstGeom>
          <a:noFill/>
        </p:spPr>
        <p:txBody>
          <a:bodyPr wrap="square" rtlCol="0">
            <a:spAutoFit/>
          </a:bodyPr>
          <a:lstStyle/>
          <a:p>
            <a:pPr algn="just" defTabSz="1828800">
              <a:buClrTx/>
            </a:pPr>
            <a:endParaRPr lang="pt-BR" sz="2400"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Imagem 3" descr="Homem com óculos de grau&#10;&#10;Descrição gerada automaticamente">
            <a:extLst>
              <a:ext uri="{FF2B5EF4-FFF2-40B4-BE49-F238E27FC236}">
                <a16:creationId xmlns:a16="http://schemas.microsoft.com/office/drawing/2014/main" id="{3B6EF66F-A534-B06F-105A-1F7E502A49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272" y="2247531"/>
            <a:ext cx="5040560" cy="6064322"/>
          </a:xfrm>
          <a:prstGeom prst="rect">
            <a:avLst/>
          </a:prstGeom>
        </p:spPr>
      </p:pic>
      <p:sp>
        <p:nvSpPr>
          <p:cNvPr id="7" name="CaixaDeTexto 6">
            <a:extLst>
              <a:ext uri="{FF2B5EF4-FFF2-40B4-BE49-F238E27FC236}">
                <a16:creationId xmlns:a16="http://schemas.microsoft.com/office/drawing/2014/main" id="{72E4ECB7-5AE7-B678-60FA-ADFC32807F3F}"/>
              </a:ext>
            </a:extLst>
          </p:cNvPr>
          <p:cNvSpPr txBox="1"/>
          <p:nvPr/>
        </p:nvSpPr>
        <p:spPr>
          <a:xfrm>
            <a:off x="7126047" y="1961457"/>
            <a:ext cx="10008298" cy="6904262"/>
          </a:xfrm>
          <a:prstGeom prst="rect">
            <a:avLst/>
          </a:prstGeom>
          <a:noFill/>
        </p:spPr>
        <p:txBody>
          <a:bodyPr wrap="square" rtlCol="0">
            <a:spAutoFit/>
          </a:bodyPr>
          <a:lstStyle/>
          <a:p>
            <a:pPr algn="just" defTabSz="1828800">
              <a:lnSpc>
                <a:spcPct val="107000"/>
              </a:lnSpc>
              <a:spcAft>
                <a:spcPts val="1600"/>
              </a:spcAft>
              <a:buClrTx/>
            </a:pP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Professor Carlos Thadeu Schmidt </a:t>
            </a:r>
            <a:r>
              <a:rPr lang="pt-BR" sz="32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Cerski</a:t>
            </a: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Possui graduação em Medicina pela Universidade Federal do Rio Grande do Sul (1975); Residência Médica pelo Departamento de Patologia da UFRGS (1977); Mestrado em Patologia Humana pela Universidade Federal da Bahia (1981); Fellow in </a:t>
            </a:r>
            <a:r>
              <a:rPr lang="pt-BR" sz="32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Surgical</a:t>
            </a: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pt-BR" sz="32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Pathology</a:t>
            </a: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pt-BR" sz="32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Downstate</a:t>
            </a: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Medical Center, </a:t>
            </a:r>
            <a:r>
              <a:rPr lang="pt-BR" sz="32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State</a:t>
            </a: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pt-BR" sz="32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University</a:t>
            </a: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pt-BR" sz="32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of</a:t>
            </a:r>
            <a:r>
              <a:rPr lang="pt-BR" sz="3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New York, USA (1981-1983); doutorado em Ciências em Gastroenterologia e Hepatologia pela UFRGS (2012). Atualmente é Professor Associado do Departamento de Patologia da UFRGS e Médico Patologista do Hospital de Clínicas de Porto Alegre, atuando principalmente em patologia hepática.</a:t>
            </a:r>
            <a:endParaRPr lang="pt-BR" sz="32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40166974"/>
      </p:ext>
    </p:extLst>
  </p:cSld>
  <p:clrMapOvr>
    <a:masterClrMapping/>
  </p:clrMapOvr>
  <p:transition spd="slow" advClick="0" advTm="5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9982"/>
            <a:ext cx="18288000" cy="1714500"/>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Edvaldo Lima Silveira</a:t>
            </a:r>
            <a:br>
              <a:rPr lang="pt-BR" sz="8000" b="1" dirty="0">
                <a:latin typeface="Arial" panose="020B0604020202020204" pitchFamily="34" charset="0"/>
                <a:cs typeface="Arial" panose="020B0604020202020204" pitchFamily="34" charset="0"/>
              </a:rPr>
            </a:br>
            <a:br>
              <a:rPr lang="pt-BR" dirty="0">
                <a:latin typeface="Arial" panose="020B0604020202020204" pitchFamily="34" charset="0"/>
                <a:cs typeface="Arial" panose="020B0604020202020204" pitchFamily="34" charset="0"/>
              </a:rPr>
            </a:br>
            <a:endParaRPr lang="pt-BR" dirty="0">
              <a:latin typeface="Arial" panose="020B0604020202020204" pitchFamily="34" charset="0"/>
              <a:cs typeface="Arial" panose="020B0604020202020204" pitchFamily="34" charset="0"/>
            </a:endParaRPr>
          </a:p>
        </p:txBody>
      </p:sp>
      <p:sp>
        <p:nvSpPr>
          <p:cNvPr id="4" name="CaixaDeTexto 3"/>
          <p:cNvSpPr txBox="1"/>
          <p:nvPr/>
        </p:nvSpPr>
        <p:spPr>
          <a:xfrm>
            <a:off x="6551712" y="1975149"/>
            <a:ext cx="11233248" cy="5509200"/>
          </a:xfrm>
          <a:prstGeom prst="rect">
            <a:avLst/>
          </a:prstGeom>
          <a:noFill/>
        </p:spPr>
        <p:txBody>
          <a:bodyPr wrap="square" rtlCol="0">
            <a:spAutoFit/>
          </a:bodyPr>
          <a:lstStyle/>
          <a:p>
            <a:pPr defTabSz="1828800">
              <a:buClrTx/>
            </a:pP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Possui graduação em Medicina pela Universidade Federal do Pará (1979), mestrado em Anatomia Patológica pela Universidade Federal Fluminense (1987) e Doutorado em Medicina Tropical pela Universidade Federal do Pará.</a:t>
            </a:r>
          </a:p>
          <a:p>
            <a:pPr defTabSz="1828800">
              <a:buClrTx/>
            </a:pPr>
            <a:r>
              <a:rPr lang="pt-BR" sz="3200" kern="1200" dirty="0">
                <a:latin typeface="Arial" panose="020B0604020202020204" pitchFamily="34" charset="0"/>
                <a:ea typeface="Aptos" panose="020B0004020202020204" pitchFamily="34" charset="0"/>
                <a:cs typeface="Arial" panose="020B0604020202020204" pitchFamily="34" charset="0"/>
              </a:rPr>
              <a:t>Foi professor nas Universidade Federal do Pará (</a:t>
            </a:r>
            <a:r>
              <a:rPr lang="pt-BR" sz="3200" kern="1200" dirty="0" err="1">
                <a:latin typeface="Arial" panose="020B0604020202020204" pitchFamily="34" charset="0"/>
                <a:ea typeface="Aptos" panose="020B0004020202020204" pitchFamily="34" charset="0"/>
                <a:cs typeface="Arial" panose="020B0604020202020204" pitchFamily="34" charset="0"/>
              </a:rPr>
              <a:t>UFPa</a:t>
            </a:r>
            <a:r>
              <a:rPr lang="pt-BR" sz="3200" kern="1200" dirty="0">
                <a:latin typeface="Arial" panose="020B0604020202020204" pitchFamily="34" charset="0"/>
                <a:ea typeface="Aptos" panose="020B0004020202020204" pitchFamily="34" charset="0"/>
                <a:cs typeface="Arial" panose="020B0604020202020204" pitchFamily="34" charset="0"/>
              </a:rPr>
              <a:t>) e Universidade Estadual do Pará (UEPA), contribuindo para a formação médica na região.</a:t>
            </a:r>
            <a:endPar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endParaRPr>
          </a:p>
          <a:p>
            <a:pPr defTabSz="1828800">
              <a:buClrTx/>
            </a:pP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 </a:t>
            </a:r>
          </a:p>
          <a:p>
            <a:pPr defTabSz="1828800">
              <a:buClrTx/>
            </a:pPr>
            <a:r>
              <a:rPr lang="pt-BR" sz="3200" kern="1200" dirty="0">
                <a:latin typeface="Arial" panose="020B0604020202020204" pitchFamily="34" charset="0"/>
                <a:ea typeface="Aptos" panose="020B0004020202020204" pitchFamily="34" charset="0"/>
                <a:cs typeface="Arial" panose="020B0604020202020204" pitchFamily="34" charset="0"/>
              </a:rPr>
              <a:t>Prestou relevantes serviços à região amazônica ao longo das últimas décadas, tanto na pesquisa, como na educação médica e na assistência.</a:t>
            </a:r>
            <a:endPar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endParaRPr>
          </a:p>
        </p:txBody>
      </p:sp>
      <p:pic>
        <p:nvPicPr>
          <p:cNvPr id="6" name="Imagem 5" descr="Homem com óculos de grau&#10;&#10;Descrição gerada automaticamente">
            <a:extLst>
              <a:ext uri="{FF2B5EF4-FFF2-40B4-BE49-F238E27FC236}">
                <a16:creationId xmlns:a16="http://schemas.microsoft.com/office/drawing/2014/main" id="{DCC3120F-5CA0-6FA0-CD90-B54086DD3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8" y="1975148"/>
            <a:ext cx="4495800" cy="5440680"/>
          </a:xfrm>
          <a:prstGeom prst="rect">
            <a:avLst/>
          </a:prstGeom>
        </p:spPr>
      </p:pic>
    </p:spTree>
    <p:extLst>
      <p:ext uri="{BB962C8B-B14F-4D97-AF65-F5344CB8AC3E}">
        <p14:creationId xmlns:p14="http://schemas.microsoft.com/office/powerpoint/2010/main" val="866650736"/>
      </p:ext>
    </p:extLst>
  </p:cSld>
  <p:clrMapOvr>
    <a:masterClrMapping/>
  </p:clrMapOvr>
  <p:transition spd="slow" advClick="0" advTm="5000">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Elias Fernando Miziara</a:t>
            </a:r>
            <a:br>
              <a:rPr lang="pt-BR" b="1" dirty="0"/>
            </a:br>
            <a:endParaRPr lang="pt-BR" b="1" dirty="0"/>
          </a:p>
        </p:txBody>
      </p:sp>
      <p:sp>
        <p:nvSpPr>
          <p:cNvPr id="4" name="CaixaDeTexto 3"/>
          <p:cNvSpPr txBox="1"/>
          <p:nvPr/>
        </p:nvSpPr>
        <p:spPr>
          <a:xfrm>
            <a:off x="5255570" y="1975148"/>
            <a:ext cx="12385376" cy="7109639"/>
          </a:xfrm>
          <a:prstGeom prst="rect">
            <a:avLst/>
          </a:prstGeom>
          <a:noFill/>
        </p:spPr>
        <p:txBody>
          <a:bodyPr wrap="square" rtlCol="0">
            <a:spAutoFit/>
          </a:bodyPr>
          <a:lstStyle/>
          <a:p>
            <a:pPr algn="just" defTabSz="1828800">
              <a:buClrTx/>
            </a:pPr>
            <a:r>
              <a:rPr lang="pt-BR" sz="2400" kern="1200" dirty="0">
                <a:solidFill>
                  <a:prstClr val="black"/>
                </a:solidFill>
                <a:latin typeface="Calibri" panose="020F0502020204030204" pitchFamily="34" charset="0"/>
                <a:ea typeface="Calibri" panose="020F0502020204030204" pitchFamily="34" charset="0"/>
                <a:cs typeface="+mn-cs"/>
              </a:rPr>
              <a:t>Médico pela UnB-1974. Residência em Anatomia Patológica no HBDF – Títulos de especialista: Patologia e Citopatologia pela AMB (SBP e SBC) </a:t>
            </a:r>
            <a:r>
              <a:rPr lang="pt-BR" sz="2400" kern="1200" dirty="0" err="1">
                <a:solidFill>
                  <a:prstClr val="black"/>
                </a:solidFill>
                <a:latin typeface="Calibri" panose="020F0502020204030204" pitchFamily="34" charset="0"/>
                <a:ea typeface="Calibri" panose="020F0502020204030204" pitchFamily="34" charset="0"/>
                <a:cs typeface="+mn-cs"/>
              </a:rPr>
              <a:t>RQEs</a:t>
            </a:r>
            <a:r>
              <a:rPr lang="pt-BR" sz="2400" kern="1200" dirty="0">
                <a:solidFill>
                  <a:prstClr val="black"/>
                </a:solidFill>
                <a:latin typeface="Calibri" panose="020F0502020204030204" pitchFamily="34" charset="0"/>
                <a:ea typeface="Calibri" panose="020F0502020204030204" pitchFamily="34" charset="0"/>
                <a:cs typeface="+mn-cs"/>
              </a:rPr>
              <a:t>: 1975 e 1976 – Título de Suficiência em Colposcopia pela SBPTGIC – Participações em Entidades: </a:t>
            </a:r>
            <a:r>
              <a:rPr lang="pt-BR" sz="2400" kern="1200" dirty="0" err="1">
                <a:solidFill>
                  <a:prstClr val="black"/>
                </a:solidFill>
                <a:latin typeface="Calibri" panose="020F0502020204030204" pitchFamily="34" charset="0"/>
                <a:ea typeface="Calibri" panose="020F0502020204030204" pitchFamily="34" charset="0"/>
                <a:cs typeface="+mn-cs"/>
              </a:rPr>
              <a:t>SBCitopatologia</a:t>
            </a:r>
            <a:r>
              <a:rPr lang="pt-BR" sz="2400" kern="1200" dirty="0">
                <a:solidFill>
                  <a:prstClr val="black"/>
                </a:solidFill>
                <a:latin typeface="Calibri" panose="020F0502020204030204" pitchFamily="34" charset="0"/>
                <a:ea typeface="Calibri" panose="020F0502020204030204" pitchFamily="34" charset="0"/>
                <a:cs typeface="+mn-cs"/>
              </a:rPr>
              <a:t>: Presidente 1975-2000, Coordenador Científico 1991-1994, Presidente e membro do Capítulo-DF, membro permanente Conselho Consultivo; Soc. Latino-Americana Citopatologia: Secretário Geral, Presidente, Vogal brasileiro e Diretor de contas SBPatologia: Conselheiro consultivo e Assessor AMB; Conselheiro Consultivo, Diretor de Proteção ao  Paciente, Diretor Acadêmico e Diretor de Publicações em quatro mandatos CFM; Conselheiro 2009-2010. – Atividades administrativas na SESDF – Chefe das UAPC do HRT e HRAN, Chefe da STP do HRT, Diretor da DRMA do HRAN, Assistente do DRMA da FHDF, Diretor do HBDF, Diretor do DRM, Secretário Adjunto de Estado e Titular da SESDF. – Atividades administrativas Ministério da Saúde: Subsecretário Assuntos Administrativos MS/Brasil, Assessor para avaliação hospitais federais do RJ, colaborador para edição dos manuais de Câncer do Colo Uterino e de Mama – Atividades didáticas: Preceptor e Coordenador da RM HBDF de Anatomia Patológica e Citopatologia; Cursos ministrados e palestras pelas sociedades de Patologia e Citopatologia no Brasil e no exterior; Sócio fundador da SPTGIC – Capítulo de Brasília – Honrarias e homenagens: Comendador da Ordem do Rio Branco pelo MRE/Brasil, Cavaleiro e comendador da Ordem de Dom Pedro II pelo CBM/DF. Cidadão honorário de Brasília. Maestro de </a:t>
            </a:r>
            <a:r>
              <a:rPr lang="pt-BR" sz="2400" kern="1200" dirty="0" err="1">
                <a:solidFill>
                  <a:prstClr val="black"/>
                </a:solidFill>
                <a:latin typeface="Calibri" panose="020F0502020204030204" pitchFamily="34" charset="0"/>
                <a:ea typeface="Calibri" panose="020F0502020204030204" pitchFamily="34" charset="0"/>
                <a:cs typeface="+mn-cs"/>
              </a:rPr>
              <a:t>la</a:t>
            </a:r>
            <a:r>
              <a:rPr lang="pt-BR" sz="2400" kern="1200" dirty="0">
                <a:solidFill>
                  <a:prstClr val="black"/>
                </a:solidFill>
                <a:latin typeface="Calibri" panose="020F0502020204030204" pitchFamily="34" charset="0"/>
                <a:ea typeface="Calibri" panose="020F0502020204030204" pitchFamily="34" charset="0"/>
                <a:cs typeface="+mn-cs"/>
              </a:rPr>
              <a:t> Citopatologia </a:t>
            </a:r>
            <a:r>
              <a:rPr lang="pt-BR" sz="2400" kern="1200" dirty="0" err="1">
                <a:solidFill>
                  <a:prstClr val="black"/>
                </a:solidFill>
                <a:latin typeface="Calibri" panose="020F0502020204030204" pitchFamily="34" charset="0"/>
                <a:ea typeface="Calibri" panose="020F0502020204030204" pitchFamily="34" charset="0"/>
                <a:cs typeface="+mn-cs"/>
              </a:rPr>
              <a:t>Latinoamericana</a:t>
            </a:r>
            <a:r>
              <a:rPr lang="pt-BR" sz="2400" kern="1200" dirty="0">
                <a:solidFill>
                  <a:prstClr val="black"/>
                </a:solidFill>
                <a:latin typeface="Calibri" panose="020F0502020204030204" pitchFamily="34" charset="0"/>
                <a:ea typeface="Calibri" panose="020F0502020204030204" pitchFamily="34" charset="0"/>
                <a:cs typeface="+mn-cs"/>
              </a:rPr>
              <a:t> – SLAC. Atualmente Diretor Técnico, sócio e Pato/</a:t>
            </a:r>
            <a:r>
              <a:rPr lang="pt-BR" sz="2400" kern="1200" dirty="0" err="1">
                <a:solidFill>
                  <a:prstClr val="black"/>
                </a:solidFill>
                <a:latin typeface="Calibri" panose="020F0502020204030204" pitchFamily="34" charset="0"/>
                <a:ea typeface="Calibri" panose="020F0502020204030204" pitchFamily="34" charset="0"/>
                <a:cs typeface="+mn-cs"/>
              </a:rPr>
              <a:t>Citopatologista</a:t>
            </a:r>
            <a:r>
              <a:rPr lang="pt-BR" sz="2400" kern="1200" dirty="0">
                <a:solidFill>
                  <a:prstClr val="black"/>
                </a:solidFill>
                <a:latin typeface="Calibri" panose="020F0502020204030204" pitchFamily="34" charset="0"/>
                <a:ea typeface="Calibri" panose="020F0502020204030204" pitchFamily="34" charset="0"/>
                <a:cs typeface="+mn-cs"/>
              </a:rPr>
              <a:t> do CIAP – Centro Integrado de Anatomia Patológica de Brasília S/C e aposentado da SESDF.</a:t>
            </a:r>
          </a:p>
        </p:txBody>
      </p:sp>
      <p:pic>
        <p:nvPicPr>
          <p:cNvPr id="6" name="Imagem 5" descr="Homem de camisa branca&#10;&#10;Descrição gerada automaticamente com confiança média">
            <a:extLst>
              <a:ext uri="{FF2B5EF4-FFF2-40B4-BE49-F238E27FC236}">
                <a16:creationId xmlns:a16="http://schemas.microsoft.com/office/drawing/2014/main" id="{062DFEDA-B5CA-00BD-BACD-605A117D1E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072" y="1961456"/>
            <a:ext cx="3992880" cy="4831080"/>
          </a:xfrm>
          <a:prstGeom prst="rect">
            <a:avLst/>
          </a:prstGeom>
        </p:spPr>
      </p:pic>
    </p:spTree>
    <p:extLst>
      <p:ext uri="{BB962C8B-B14F-4D97-AF65-F5344CB8AC3E}">
        <p14:creationId xmlns:p14="http://schemas.microsoft.com/office/powerpoint/2010/main" val="2460265193"/>
      </p:ext>
    </p:extLst>
  </p:cSld>
  <p:clrMapOvr>
    <a:masterClrMapping/>
  </p:clrMapOvr>
  <p:transition spd="slow" advClick="0" advTm="5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399084"/>
          </a:xfrm>
        </p:spPr>
        <p:txBody>
          <a:bodyPr/>
          <a:lstStyle/>
          <a:p>
            <a:br>
              <a:rPr lang="pt-BR" sz="2000" b="1" kern="100" dirty="0">
                <a:solidFill>
                  <a:srgbClr val="333333"/>
                </a:solidFill>
                <a:latin typeface="Arial" panose="020B0604020202020204" pitchFamily="34" charset="0"/>
                <a:ea typeface="Times New Roman" panose="02020603050405020304" pitchFamily="18" charset="0"/>
                <a:cs typeface="Arial" panose="020B0604020202020204" pitchFamily="34" charset="0"/>
              </a:rPr>
            </a:br>
            <a:r>
              <a:rPr lang="pt-BR" sz="7200" b="1" kern="100" dirty="0">
                <a:solidFill>
                  <a:srgbClr val="333333"/>
                </a:solidFill>
                <a:latin typeface="Arial" panose="020B0604020202020204" pitchFamily="34" charset="0"/>
                <a:ea typeface="Times New Roman" panose="02020603050405020304" pitchFamily="18" charset="0"/>
                <a:cs typeface="Arial" panose="020B0604020202020204" pitchFamily="34" charset="0"/>
              </a:rPr>
              <a:t>Ermelinda do Rosario Moutinho da Cruz</a:t>
            </a:r>
            <a:endParaRPr lang="pt-BR" sz="7200" dirty="0">
              <a:latin typeface="Arial" panose="020B0604020202020204" pitchFamily="34" charset="0"/>
              <a:cs typeface="Arial" panose="020B0604020202020204" pitchFamily="34" charset="0"/>
            </a:endParaRPr>
          </a:p>
        </p:txBody>
      </p:sp>
      <p:sp>
        <p:nvSpPr>
          <p:cNvPr id="4" name="CaixaDeTexto 3"/>
          <p:cNvSpPr txBox="1"/>
          <p:nvPr/>
        </p:nvSpPr>
        <p:spPr>
          <a:xfrm>
            <a:off x="6407695" y="2157483"/>
            <a:ext cx="11521282" cy="6494085"/>
          </a:xfrm>
          <a:prstGeom prst="rect">
            <a:avLst/>
          </a:prstGeom>
          <a:noFill/>
        </p:spPr>
        <p:txBody>
          <a:bodyPr wrap="square" rtlCol="0">
            <a:spAutoFit/>
          </a:bodyPr>
          <a:lstStyle/>
          <a:p>
            <a:pPr defTabSz="1828800">
              <a:buClrTx/>
            </a:pP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Possui graduação em MEDICINA PELA FACULDADE DE MEDICINA da Universidade Federal do Pará (1969) e doutorado em Patologia pela Universidade Federal de Minas Gerais (1979).</a:t>
            </a:r>
          </a:p>
          <a:p>
            <a:pPr defTabSz="1828800">
              <a:buClrTx/>
            </a:pP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Foi professora nas Universidade Federal do Pará (</a:t>
            </a:r>
            <a:r>
              <a:rPr lang="pt-BR" sz="3200" kern="1200" dirty="0" err="1">
                <a:solidFill>
                  <a:prstClr val="black"/>
                </a:solidFill>
                <a:latin typeface="Arial" panose="020B0604020202020204" pitchFamily="34" charset="0"/>
                <a:ea typeface="Aptos" panose="020B0004020202020204" pitchFamily="34" charset="0"/>
                <a:cs typeface="Arial" panose="020B0604020202020204" pitchFamily="34" charset="0"/>
              </a:rPr>
              <a:t>UFPa</a:t>
            </a: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 e Universidade Estadual do Pará (UEPA).</a:t>
            </a:r>
          </a:p>
          <a:p>
            <a:pPr defTabSz="1828800">
              <a:buClrTx/>
            </a:pP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Trabalhou na assistência como médica patologista por longos anos no Laboratório Central do Estado do Pará e na Seção de Patologia do Instituto Evandro Chagas - Belém - PA.</a:t>
            </a:r>
          </a:p>
          <a:p>
            <a:pPr defTabSz="1828800">
              <a:buClrTx/>
            </a:pP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 </a:t>
            </a:r>
          </a:p>
          <a:p>
            <a:pPr defTabSz="1828800">
              <a:buClrTx/>
            </a:pPr>
            <a:r>
              <a:rPr lang="pt-BR" sz="3200" kern="1200" dirty="0">
                <a:solidFill>
                  <a:prstClr val="black"/>
                </a:solidFill>
                <a:latin typeface="Arial" panose="020B0604020202020204" pitchFamily="34" charset="0"/>
                <a:ea typeface="Aptos" panose="020B0004020202020204" pitchFamily="34" charset="0"/>
                <a:cs typeface="Arial" panose="020B0604020202020204" pitchFamily="34" charset="0"/>
              </a:rPr>
              <a:t>Prestou relevantes serviços à região amazônica ao longo das últimas décadas, tanto na pesquisa, como na educação médica e na assistência.</a:t>
            </a:r>
          </a:p>
        </p:txBody>
      </p:sp>
      <p:pic>
        <p:nvPicPr>
          <p:cNvPr id="5" name="Imagem 4" descr="Mulher com óculos de grau&#10;&#10;Descrição gerada automaticamente">
            <a:extLst>
              <a:ext uri="{FF2B5EF4-FFF2-40B4-BE49-F238E27FC236}">
                <a16:creationId xmlns:a16="http://schemas.microsoft.com/office/drawing/2014/main" id="{388920FE-B691-D262-FFCF-25C31CAA4E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775" y="2355725"/>
            <a:ext cx="4428842" cy="5905122"/>
          </a:xfrm>
          <a:prstGeom prst="rect">
            <a:avLst/>
          </a:prstGeom>
        </p:spPr>
      </p:pic>
    </p:spTree>
    <p:extLst>
      <p:ext uri="{BB962C8B-B14F-4D97-AF65-F5344CB8AC3E}">
        <p14:creationId xmlns:p14="http://schemas.microsoft.com/office/powerpoint/2010/main" val="3032243209"/>
      </p:ext>
    </p:extLst>
  </p:cSld>
  <p:clrMapOvr>
    <a:masterClrMapping/>
  </p:clrMapOvr>
  <p:transition spd="slow" advClick="0" advTm="5000">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Geraldo Brasileiro Filho</a:t>
            </a:r>
            <a:br>
              <a:rPr lang="pt-BR" sz="8000" b="1" dirty="0">
                <a:latin typeface="Arial" panose="020B0604020202020204" pitchFamily="34" charset="0"/>
                <a:cs typeface="Arial" panose="020B0604020202020204" pitchFamily="34" charset="0"/>
              </a:rPr>
            </a:br>
            <a:endParaRPr lang="pt-BR" sz="8000" b="1" dirty="0">
              <a:latin typeface="Arial" panose="020B0604020202020204" pitchFamily="34" charset="0"/>
              <a:cs typeface="Arial" panose="020B0604020202020204" pitchFamily="34" charset="0"/>
            </a:endParaRPr>
          </a:p>
        </p:txBody>
      </p:sp>
      <p:sp>
        <p:nvSpPr>
          <p:cNvPr id="4" name="CaixaDeTexto 3"/>
          <p:cNvSpPr txBox="1"/>
          <p:nvPr/>
        </p:nvSpPr>
        <p:spPr>
          <a:xfrm>
            <a:off x="6551713" y="1763415"/>
            <a:ext cx="11233250" cy="7896264"/>
          </a:xfrm>
          <a:prstGeom prst="rect">
            <a:avLst/>
          </a:prstGeom>
          <a:noFill/>
        </p:spPr>
        <p:txBody>
          <a:bodyPr wrap="square" rtlCol="0">
            <a:spAutoFit/>
          </a:bodyPr>
          <a:lstStyle/>
          <a:p>
            <a:pPr algn="just" defTabSz="1828800">
              <a:lnSpc>
                <a:spcPct val="107000"/>
              </a:lnSpc>
              <a:spcAft>
                <a:spcPts val="1600"/>
              </a:spcAft>
              <a:buClrTx/>
            </a:pPr>
            <a:r>
              <a:rPr lang="pt-BR" sz="2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Graduado em Medicina pela Universidade Federal de Minas Gerais - UFMG (1975), doutor em Patologia pela Universidade Federal de Minas Gerais (1985) e pós-doutorado na </a:t>
            </a:r>
            <a:r>
              <a:rPr lang="pt-BR" sz="28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McGill</a:t>
            </a:r>
            <a:r>
              <a:rPr lang="pt-BR" sz="2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pt-BR" sz="28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University</a:t>
            </a:r>
            <a:r>
              <a:rPr lang="pt-BR" sz="2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Montreal, Canadá (1986-1988). Desde 1976, é professor de Patologia da Faculdade de Medicina da UFMG, a partir de 1995 como Professor Titular. Atua nas seguintes áreas: (1) patologia do coração e dos vasos sanguíneos; (2) , ensino de Patologia. Foi Chefe de Departamento (1989-1991), coordenador do Programa de Pós-graduação em Patologia da UFMG (1994-1998), Vice-diretor (1998-2002) e Diretor (2002-2006) da Faculdade de Medicina da UFMG. Foi membro da Comissão de Especialistas de Ensino Médico do MEC (2008-2014). Foi Coordenador da Área Medicina II da Capes (2016-2018). Foi membro do Conselho Científico do Instituto de Estudos Avançados e Transdisciplinares (IEAT) da UFMG (2019-2021). Desde 1994, é editor do livro </a:t>
            </a:r>
            <a:r>
              <a:rPr lang="pt-BR" sz="28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Bogliolo</a:t>
            </a:r>
            <a:r>
              <a:rPr lang="pt-BR" sz="28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Patologia. A partir de 2019, membro da Coordenação do Fórum de Ensino de Patologia da Sociedade Brasileira de Patologia.</a:t>
            </a:r>
            <a:endParaRPr lang="pt-BR" sz="28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3" name="Imagem 2" descr="Homem com óculos de grau&#10;&#10;Descrição gerada automaticamente">
            <a:extLst>
              <a:ext uri="{FF2B5EF4-FFF2-40B4-BE49-F238E27FC236}">
                <a16:creationId xmlns:a16="http://schemas.microsoft.com/office/drawing/2014/main" id="{06DFC2A7-2591-144C-AB89-9EBBF862D6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196" y="1998139"/>
            <a:ext cx="5040560" cy="5271174"/>
          </a:xfrm>
          <a:prstGeom prst="rect">
            <a:avLst/>
          </a:prstGeom>
        </p:spPr>
      </p:pic>
    </p:spTree>
    <p:extLst>
      <p:ext uri="{BB962C8B-B14F-4D97-AF65-F5344CB8AC3E}">
        <p14:creationId xmlns:p14="http://schemas.microsoft.com/office/powerpoint/2010/main" val="3196633147"/>
      </p:ext>
    </p:extLst>
  </p:cSld>
  <p:clrMapOvr>
    <a:masterClrMapping/>
  </p:clrMapOvr>
  <p:transition spd="slow" advClick="0" advTm="5000">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Gilles Landman</a:t>
            </a:r>
            <a:br>
              <a:rPr lang="pt-BR" b="1" dirty="0">
                <a:latin typeface="Arial" panose="020B0604020202020204" pitchFamily="34" charset="0"/>
                <a:cs typeface="Arial" panose="020B0604020202020204" pitchFamily="34" charset="0"/>
              </a:rPr>
            </a:br>
            <a:endParaRPr lang="pt-BR" b="1" dirty="0">
              <a:latin typeface="Arial" panose="020B0604020202020204" pitchFamily="34" charset="0"/>
              <a:cs typeface="Arial" panose="020B0604020202020204" pitchFamily="34" charset="0"/>
            </a:endParaRPr>
          </a:p>
        </p:txBody>
      </p:sp>
      <p:sp>
        <p:nvSpPr>
          <p:cNvPr id="3" name="CaixaDeTexto 2">
            <a:extLst>
              <a:ext uri="{FF2B5EF4-FFF2-40B4-BE49-F238E27FC236}">
                <a16:creationId xmlns:a16="http://schemas.microsoft.com/office/drawing/2014/main" id="{FFA08589-6F2E-53C1-B45C-3F1A0212EAB9}"/>
              </a:ext>
            </a:extLst>
          </p:cNvPr>
          <p:cNvSpPr txBox="1"/>
          <p:nvPr/>
        </p:nvSpPr>
        <p:spPr>
          <a:xfrm>
            <a:off x="5975648" y="2119164"/>
            <a:ext cx="11706672" cy="7431201"/>
          </a:xfrm>
          <a:prstGeom prst="rect">
            <a:avLst/>
          </a:prstGeom>
          <a:noFill/>
        </p:spPr>
        <p:txBody>
          <a:bodyPr wrap="square" rtlCol="0">
            <a:spAutoFit/>
          </a:bodyPr>
          <a:lstStyle/>
          <a:p>
            <a:pPr algn="just" defTabSz="1828800">
              <a:lnSpc>
                <a:spcPct val="107000"/>
              </a:lnSpc>
              <a:spcAft>
                <a:spcPts val="1600"/>
              </a:spcAft>
              <a:buClrTx/>
            </a:pPr>
            <a:r>
              <a:rPr lang="pt-BR" sz="3200" kern="100" dirty="0">
                <a:solidFill>
                  <a:prstClr val="black"/>
                </a:solidFill>
                <a:latin typeface="Arial" panose="020B0604020202020204" pitchFamily="34" charset="0"/>
                <a:ea typeface="Calibri" panose="020F0502020204030204" pitchFamily="34" charset="0"/>
                <a:cs typeface="Arial" panose="020B0604020202020204" pitchFamily="34" charset="0"/>
              </a:rPr>
              <a:t>Graduado Médico pela Universidade Federal de São Paulo (1978), fez residência médica em Anatomia Patológica e mestrado em Microbiologia e Imunologia pela Universidade Federal de São Paulo (1986), doutorado em Patologia pela Universidade de São Paulo (1991) e livre docência pelo Departamento de Patologia da Universidade Federal de São Paulo (2011). Realizou aperfeiçoamento no Johns Hopkins Hospital em Baltimore, EUA. Atualmente é Professor Adjunto, orientador permanente do Curso de Pós-Graduação em Patologia no Departamento de Patologia da UNIFESP-EPM. É coordenador do </a:t>
            </a:r>
            <a:r>
              <a:rPr lang="pt-BR" sz="3200" kern="100" dirty="0" err="1">
                <a:solidFill>
                  <a:prstClr val="black"/>
                </a:solidFill>
                <a:latin typeface="Arial" panose="020B0604020202020204" pitchFamily="34" charset="0"/>
                <a:ea typeface="Calibri" panose="020F0502020204030204" pitchFamily="34" charset="0"/>
                <a:cs typeface="Arial" panose="020B0604020202020204" pitchFamily="34" charset="0"/>
              </a:rPr>
              <a:t>Biobanco</a:t>
            </a:r>
            <a:r>
              <a:rPr lang="pt-BR" sz="3200" kern="100" dirty="0">
                <a:solidFill>
                  <a:prstClr val="black"/>
                </a:solidFill>
                <a:latin typeface="Arial" panose="020B0604020202020204" pitchFamily="34" charset="0"/>
                <a:ea typeface="Calibri" panose="020F0502020204030204" pitchFamily="34" charset="0"/>
                <a:cs typeface="Arial" panose="020B0604020202020204" pitchFamily="34" charset="0"/>
              </a:rPr>
              <a:t> UNIFESP. Tem experiência na área de Medicina, com ênfase em </a:t>
            </a:r>
            <a:r>
              <a:rPr lang="pt-BR" sz="3200" kern="100" dirty="0" err="1">
                <a:solidFill>
                  <a:prstClr val="black"/>
                </a:solidFill>
                <a:latin typeface="Arial" panose="020B0604020202020204" pitchFamily="34" charset="0"/>
                <a:ea typeface="Calibri" panose="020F0502020204030204" pitchFamily="34" charset="0"/>
                <a:cs typeface="Arial" panose="020B0604020202020204" pitchFamily="34" charset="0"/>
              </a:rPr>
              <a:t>Dermatopatologia</a:t>
            </a:r>
            <a:r>
              <a:rPr lang="pt-BR" sz="3200" kern="100" dirty="0">
                <a:solidFill>
                  <a:prstClr val="black"/>
                </a:solidFill>
                <a:latin typeface="Arial" panose="020B0604020202020204" pitchFamily="34" charset="0"/>
                <a:ea typeface="Calibri" panose="020F0502020204030204" pitchFamily="34" charset="0"/>
                <a:cs typeface="Arial" panose="020B0604020202020204" pitchFamily="34" charset="0"/>
              </a:rPr>
              <a:t>, em especial lesões </a:t>
            </a:r>
            <a:r>
              <a:rPr lang="pt-BR" sz="3200" kern="100" dirty="0" err="1">
                <a:solidFill>
                  <a:prstClr val="black"/>
                </a:solidFill>
                <a:latin typeface="Arial" panose="020B0604020202020204" pitchFamily="34" charset="0"/>
                <a:ea typeface="Calibri" panose="020F0502020204030204" pitchFamily="34" charset="0"/>
                <a:cs typeface="Arial" panose="020B0604020202020204" pitchFamily="34" charset="0"/>
              </a:rPr>
              <a:t>melanocíticas</a:t>
            </a:r>
            <a:r>
              <a:rPr lang="pt-BR" sz="3200" kern="100" dirty="0">
                <a:solidFill>
                  <a:prstClr val="black"/>
                </a:solidFill>
                <a:latin typeface="Arial" panose="020B0604020202020204" pitchFamily="34" charset="0"/>
                <a:ea typeface="Calibri" panose="020F0502020204030204" pitchFamily="34" charset="0"/>
                <a:cs typeface="Arial" panose="020B0604020202020204" pitchFamily="34" charset="0"/>
              </a:rPr>
              <a:t>. Atua também na área de patologia oral e </a:t>
            </a:r>
            <a:r>
              <a:rPr lang="pt-BR" sz="3200" kern="100" dirty="0" err="1">
                <a:solidFill>
                  <a:prstClr val="black"/>
                </a:solidFill>
                <a:latin typeface="Arial" panose="020B0604020202020204" pitchFamily="34" charset="0"/>
                <a:ea typeface="Calibri" panose="020F0502020204030204" pitchFamily="34" charset="0"/>
                <a:cs typeface="Arial" panose="020B0604020202020204" pitchFamily="34" charset="0"/>
              </a:rPr>
              <a:t>oncopatologia</a:t>
            </a:r>
            <a:r>
              <a:rPr lang="pt-BR" sz="3200" kern="1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pt-BR" sz="3200" kern="1200" dirty="0">
              <a:solidFill>
                <a:prstClr val="black"/>
              </a:solidFill>
              <a:latin typeface="Arial" panose="020B0604020202020204" pitchFamily="34" charset="0"/>
              <a:ea typeface="+mn-ea"/>
              <a:cs typeface="Arial" panose="020B0604020202020204" pitchFamily="34" charset="0"/>
            </a:endParaRPr>
          </a:p>
        </p:txBody>
      </p:sp>
      <p:pic>
        <p:nvPicPr>
          <p:cNvPr id="5" name="Imagem 4" descr="Rosto de homem sorrindo&#10;&#10;Descrição gerada automaticamente">
            <a:extLst>
              <a:ext uri="{FF2B5EF4-FFF2-40B4-BE49-F238E27FC236}">
                <a16:creationId xmlns:a16="http://schemas.microsoft.com/office/drawing/2014/main" id="{CD12B035-1B17-9D5E-5227-57796387D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104" y="2410669"/>
            <a:ext cx="4176464" cy="5465662"/>
          </a:xfrm>
          <a:prstGeom prst="rect">
            <a:avLst/>
          </a:prstGeom>
        </p:spPr>
      </p:pic>
    </p:spTree>
    <p:extLst>
      <p:ext uri="{BB962C8B-B14F-4D97-AF65-F5344CB8AC3E}">
        <p14:creationId xmlns:p14="http://schemas.microsoft.com/office/powerpoint/2010/main" val="1533682753"/>
      </p:ext>
    </p:extLst>
  </p:cSld>
  <p:clrMapOvr>
    <a:masterClrMapping/>
  </p:clrMapOvr>
  <p:transition spd="slow" advClick="0" advTm="5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817440"/>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José Eymard Homem Pittella</a:t>
            </a:r>
            <a:br>
              <a:rPr lang="pt-BR" b="1" dirty="0">
                <a:latin typeface="Arial" panose="020B0604020202020204" pitchFamily="34" charset="0"/>
                <a:cs typeface="Arial" panose="020B0604020202020204" pitchFamily="34" charset="0"/>
              </a:rPr>
            </a:br>
            <a:endParaRPr lang="pt-BR" b="1" dirty="0">
              <a:latin typeface="Arial" panose="020B0604020202020204" pitchFamily="34" charset="0"/>
              <a:cs typeface="Arial" panose="020B0604020202020204" pitchFamily="34" charset="0"/>
            </a:endParaRPr>
          </a:p>
        </p:txBody>
      </p:sp>
      <p:sp>
        <p:nvSpPr>
          <p:cNvPr id="6" name="CaixaDeTexto 5"/>
          <p:cNvSpPr txBox="1"/>
          <p:nvPr/>
        </p:nvSpPr>
        <p:spPr>
          <a:xfrm>
            <a:off x="5975649" y="1687117"/>
            <a:ext cx="11809314" cy="8125301"/>
          </a:xfrm>
          <a:prstGeom prst="rect">
            <a:avLst/>
          </a:prstGeom>
          <a:noFill/>
        </p:spPr>
        <p:txBody>
          <a:bodyPr wrap="square" rtlCol="0">
            <a:spAutoFit/>
          </a:bodyPr>
          <a:lstStyle/>
          <a:p>
            <a:pPr algn="just" defTabSz="1828800">
              <a:buClrTx/>
            </a:pP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Preceptor da residência médica em anatomia patológica e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citopatologia</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do Hospital das Clínicas da UFMG (1976-2001). Organizador e responsável pelo Laboratório de Neuropatologia do DAPML da FM da UFMG (1976-2001). Pesquisador do Conselho Nacional do Desenvolvimento Científico e Tecnológico (CNPq), bolsa de produtividade em pesquisa (1976-2002), nas categorias 2B (1976-1980); 1C (1982-1984); 1B (1984-1990); 1A (1990-2002). Pesquisador visitante no Institut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für</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Neuropathologie</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Medizinische</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Hochschule</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Hannover, Hannover, Alemanha (1991-1992; 1994) e no Institut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für</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Neuropathologie</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Georg-August-</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Universität</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Göttingen</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Göttingen</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Alemanha (1997). Captou recursos para projetos de pesquisa junto à FINEP, FAPEMIG e ao CNPq. Autor de 114 artigos completos publicados em revistas científicas indexadas. Autor de três livros e editor de dois livros publicados no Brasil. Autor de 46 capítulos sobre temas de patologia geral e de neuropatologia em 24 livros publicados no Brasil, 03 nos EUA e 02 na Holanda (Elsevier) nas áreas de geriatria, medicina de reabilitação, neuropatologia cirúrgica,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neuroinfecção</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e uveíte. Revisor ad hoc de 38 revistas científicas, com 127 revisões por pares registradas no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reviews@webofscience</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no período 2015-2024. Consultor de projetos de pesquisa submetidos ao CNPq, CAPES, FAPESP, FAPITEC/SE e Ministério da Saúde/PRONAS/PCD. Consultor em neuropatologia do Laboratório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Pittella</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Andrade Anatomia Patológica e Citopatologia, Belo Horizonte (1999-2012). Neuropatologista no Serviço de Patologia do Hospital das Clínicas da Faculdade de Medicina de Ribeirão Preto da Universidade de São Paulo (2008-2014). Secretário Geral do comitê organizador local do XVIII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International</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Congress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of</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Neuropathology</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realizado no Rio de Janeiro, em 2014. Os artigos publicados e indexados na base de dados ISI receberam 1070 citações, índice h=17; base Scopus, 1155 citações, índice h=18; Google Acadêmico, 1949 citações, índice h=22. Neuropatologista com interesse em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neuroparasitoses</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e trauma crânio-</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encefálico.Principais</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contribuições. O autor descreveu a história natural do envolvimento do sistema nervoso central (SNC) na esquistossomose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mansônica</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em 1991, e na doença de Chagas em 1993, participou do primeiro estudo comparativo sobre a presença de alterações neuropatológicas de tipo Alzheimer em indivíduos sem demência provenientes da Alemanha, Brasil e Japão em 1997 (pesquisa interinstitucional e internacional), propôs um modelo de como a conformação do encéfalo tem papel importante na distribuição da lesão axonal difusa no acidente de trânsito em 2004, demonstrou a relação da lesão vascular difusa com a lesão axonal difusa grave (grau 2 e 3) e descreveu um tipo especial de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cavum</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 do septo pelúcido associado à lesão axonal difusa grave, ambos em vítimas de acidente de trânsito em 2003 e 2005, respectivamente (em colaboração com SNS Gusmão) e descreveu depósitos de proteínas plasmáticas na parede das artérias </a:t>
            </a:r>
            <a:r>
              <a:rPr lang="pt-BR" sz="1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lentículo</a:t>
            </a:r>
            <a:r>
              <a:rPr lang="pt-BR" sz="1800" kern="1200" dirty="0">
                <a:solidFill>
                  <a:prstClr val="black"/>
                </a:solidFill>
                <a:latin typeface="Arial" panose="020B0604020202020204" pitchFamily="34" charset="0"/>
                <a:ea typeface="Calibri" panose="020F0502020204030204" pitchFamily="34" charset="0"/>
                <a:cs typeface="Arial" panose="020B0604020202020204" pitchFamily="34" charset="0"/>
              </a:rPr>
              <a:t>-estriadas em pacientes com hipertensão arterial em 2009 (em colaboração com Magda Rocha Andrade.</a:t>
            </a:r>
            <a:endParaRPr lang="pt-BR" kern="1200" dirty="0">
              <a:solidFill>
                <a:prstClr val="black"/>
              </a:solidFill>
              <a:latin typeface="Arial" panose="020B0604020202020204" pitchFamily="34" charset="0"/>
              <a:ea typeface="+mn-ea"/>
              <a:cs typeface="Arial" panose="020B0604020202020204" pitchFamily="34" charset="0"/>
            </a:endParaRPr>
          </a:p>
        </p:txBody>
      </p:sp>
      <p:pic>
        <p:nvPicPr>
          <p:cNvPr id="5" name="Imagem 4" descr="Homem sorrindo posando para foto&#10;&#10;Descrição gerada automaticamente">
            <a:extLst>
              <a:ext uri="{FF2B5EF4-FFF2-40B4-BE49-F238E27FC236}">
                <a16:creationId xmlns:a16="http://schemas.microsoft.com/office/drawing/2014/main" id="{E7B444CF-961E-17FD-0B10-8B0EF3DAF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88" y="1817440"/>
            <a:ext cx="4577320" cy="5472608"/>
          </a:xfrm>
          <a:prstGeom prst="rect">
            <a:avLst/>
          </a:prstGeom>
        </p:spPr>
      </p:pic>
    </p:spTree>
    <p:extLst>
      <p:ext uri="{BB962C8B-B14F-4D97-AF65-F5344CB8AC3E}">
        <p14:creationId xmlns:p14="http://schemas.microsoft.com/office/powerpoint/2010/main" val="3307478814"/>
      </p:ext>
    </p:extLst>
  </p:cSld>
  <p:clrMapOvr>
    <a:masterClrMapping/>
  </p:clrMapOvr>
  <p:transition spd="slow" advClick="0" advTm="5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Leila Maria </a:t>
            </a:r>
            <a:r>
              <a:rPr lang="pt-BR" sz="7200" b="1" dirty="0" err="1">
                <a:latin typeface="Arial" panose="020B0604020202020204" pitchFamily="34" charset="0"/>
                <a:cs typeface="Arial" panose="020B0604020202020204" pitchFamily="34" charset="0"/>
              </a:rPr>
              <a:t>Cardão</a:t>
            </a:r>
            <a:r>
              <a:rPr lang="pt-BR" sz="7200" b="1" dirty="0">
                <a:latin typeface="Arial" panose="020B0604020202020204" pitchFamily="34" charset="0"/>
                <a:cs typeface="Arial" panose="020B0604020202020204" pitchFamily="34" charset="0"/>
              </a:rPr>
              <a:t> Chimelli</a:t>
            </a:r>
            <a:br>
              <a:rPr lang="pt-BR" sz="7200" b="1" dirty="0">
                <a:latin typeface="Arial" panose="020B0604020202020204" pitchFamily="34" charset="0"/>
                <a:cs typeface="Arial" panose="020B0604020202020204" pitchFamily="34" charset="0"/>
              </a:rPr>
            </a:br>
            <a:endParaRPr lang="pt-BR" sz="7200" b="1" dirty="0">
              <a:latin typeface="Arial" panose="020B0604020202020204" pitchFamily="34" charset="0"/>
              <a:cs typeface="Arial" panose="020B0604020202020204" pitchFamily="34" charset="0"/>
            </a:endParaRPr>
          </a:p>
        </p:txBody>
      </p:sp>
      <p:sp>
        <p:nvSpPr>
          <p:cNvPr id="4" name="CaixaDeTexto 3"/>
          <p:cNvSpPr txBox="1"/>
          <p:nvPr/>
        </p:nvSpPr>
        <p:spPr>
          <a:xfrm>
            <a:off x="5543602" y="1975148"/>
            <a:ext cx="11809312" cy="7311553"/>
          </a:xfrm>
          <a:prstGeom prst="rect">
            <a:avLst/>
          </a:prstGeom>
          <a:noFill/>
        </p:spPr>
        <p:txBody>
          <a:bodyPr wrap="square" rtlCol="0">
            <a:spAutoFit/>
          </a:bodyPr>
          <a:lstStyle/>
          <a:p>
            <a:pPr algn="just" defTabSz="1828800">
              <a:lnSpc>
                <a:spcPct val="107000"/>
              </a:lnSpc>
              <a:spcAft>
                <a:spcPts val="1600"/>
              </a:spcAft>
              <a:buClrTx/>
            </a:pPr>
            <a:r>
              <a:rPr lang="pt-BR" sz="22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Especializada em Neuropatologia, com importante produção científica e experiência diagnóstica, com ênfase em neuropatologia infecciosa, do desenvolvimento, vascular e degenerativa (doenças por príon), patologia dos tumores cerebrais, AIDS, hanseníase, patologia dos nervos periféricos e dos músculos, tumores de hipófise, atuando como consultora diagnóstica para todo o país. Referência do Ministério da Saúde para o diagnóstico neuropatológico de doença por príon. Pioneira no estudo neuropatológico da Zika congênita. Possui numerosos capítulos de livros internacionais e nacionais, incluindo os da Classificação dos Tumores da OMS e da Sociedade Internacional de Neuropatologia. Publicou mais de 160 artigos em periódicos, a maioria em revistas internacionais. Captou recursos para vários projetos de pesquisa e diagnóstico nessas áreas do CNPq, Capes, Fapesp, Faperj e Finep. Membro do Comitê Assessor do CNPq por 2 triênios até 2010 e membro do comitê assessor da CAPES (Medicina II) por 2 biênios, até 2008. Membro do Comitê Avaliador de Escolas Médicas (MEC). Revisor de vários periódicos nacionais e internacionais e de projetos de pesquisa do CNPq, Capes, FAPESP, Faperj. Orientou e participou de bancas examinadoras de vários alunos de mestrado e doutorado em todo o país. Organizou atividades de neuropatologia e ministrou palestras em numerosos congressos nacionais e internacionais; Vice-Presidente para assuntos acadêmicos da Sociedade Brasileira de Patologia (biênio 2008-2009), Secretária adjunta (2007-2010), Vice-Presidente da Sociedade Internacional de Neuropatologia (2010-2014) e foi a Presidente do XVIII Congresso Internacional de Neuropatologia em 2014 no Rio de Janeiro.</a:t>
            </a:r>
            <a:endParaRPr lang="pt-BR" sz="22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3" name="Imagem 2" descr="Mulher de óculos sorrindo&#10;&#10;Descrição gerada automaticamente">
            <a:extLst>
              <a:ext uri="{FF2B5EF4-FFF2-40B4-BE49-F238E27FC236}">
                <a16:creationId xmlns:a16="http://schemas.microsoft.com/office/drawing/2014/main" id="{4A8700FB-4CF6-9EF5-FCB4-53C2786AF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105" y="2139712"/>
            <a:ext cx="3762770" cy="6007576"/>
          </a:xfrm>
          <a:prstGeom prst="rect">
            <a:avLst/>
          </a:prstGeom>
        </p:spPr>
      </p:pic>
    </p:spTree>
    <p:extLst>
      <p:ext uri="{BB962C8B-B14F-4D97-AF65-F5344CB8AC3E}">
        <p14:creationId xmlns:p14="http://schemas.microsoft.com/office/powerpoint/2010/main" val="2791070378"/>
      </p:ext>
    </p:extLst>
  </p:cSld>
  <p:clrMapOvr>
    <a:masterClrMapping/>
  </p:clrMapOvr>
  <p:transition spd="slow" advClick="0" advTm="5000">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Imagem 6" descr="Interface gráfica do usuário&#10;&#10;Descrição gerada automaticamente">
            <a:extLst>
              <a:ext uri="{FF2B5EF4-FFF2-40B4-BE49-F238E27FC236}">
                <a16:creationId xmlns:a16="http://schemas.microsoft.com/office/drawing/2014/main" id="{562E032F-A2F6-3E56-A089-4350389639EB}"/>
              </a:ext>
            </a:extLst>
          </p:cNvPr>
          <p:cNvPicPr>
            <a:picLocks noChangeAspect="1"/>
          </p:cNvPicPr>
          <p:nvPr/>
        </p:nvPicPr>
        <p:blipFill rotWithShape="1">
          <a:blip r:embed="rId2"/>
          <a:srcRect t="19"/>
          <a:stretch/>
        </p:blipFill>
        <p:spPr>
          <a:xfrm>
            <a:off x="20" y="1923"/>
            <a:ext cx="18287980" cy="10285077"/>
          </a:xfrm>
          <a:prstGeom prst="rect">
            <a:avLst/>
          </a:prstGeom>
        </p:spPr>
      </p:pic>
    </p:spTree>
    <p:extLst>
      <p:ext uri="{BB962C8B-B14F-4D97-AF65-F5344CB8AC3E}">
        <p14:creationId xmlns:p14="http://schemas.microsoft.com/office/powerpoint/2010/main" val="101297910"/>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Luís Vitor de Lima Salomão</a:t>
            </a:r>
            <a:br>
              <a:rPr lang="pt-BR" sz="8000" b="1" dirty="0">
                <a:latin typeface="Arial" panose="020B0604020202020204" pitchFamily="34" charset="0"/>
                <a:cs typeface="Arial" panose="020B0604020202020204" pitchFamily="34" charset="0"/>
              </a:rPr>
            </a:br>
            <a:endParaRPr lang="pt-BR" sz="8000" b="1" dirty="0">
              <a:latin typeface="Arial" panose="020B0604020202020204" pitchFamily="34" charset="0"/>
              <a:cs typeface="Arial" panose="020B0604020202020204" pitchFamily="34" charset="0"/>
            </a:endParaRPr>
          </a:p>
        </p:txBody>
      </p:sp>
      <p:sp>
        <p:nvSpPr>
          <p:cNvPr id="4" name="CaixaDeTexto 3"/>
          <p:cNvSpPr txBox="1"/>
          <p:nvPr/>
        </p:nvSpPr>
        <p:spPr>
          <a:xfrm>
            <a:off x="5975649" y="2407197"/>
            <a:ext cx="11521282" cy="6205097"/>
          </a:xfrm>
          <a:prstGeom prst="rect">
            <a:avLst/>
          </a:prstGeom>
          <a:noFill/>
        </p:spPr>
        <p:txBody>
          <a:bodyPr wrap="square" rtlCol="0">
            <a:spAutoFit/>
          </a:bodyPr>
          <a:lstStyle/>
          <a:p>
            <a:pPr algn="just" defTabSz="1828800">
              <a:lnSpc>
                <a:spcPct val="107000"/>
              </a:lnSpc>
              <a:spcAft>
                <a:spcPts val="1600"/>
              </a:spcAft>
              <a:buClrTx/>
            </a:pPr>
            <a:r>
              <a:rPr lang="pt-BR" sz="3600" kern="100" dirty="0">
                <a:solidFill>
                  <a:prstClr val="black"/>
                </a:solidFill>
                <a:latin typeface="Arial" panose="020B0604020202020204" pitchFamily="34" charset="0"/>
                <a:ea typeface="Calibri" panose="020F0502020204030204" pitchFamily="34" charset="0"/>
                <a:cs typeface="Arial" panose="020B0604020202020204" pitchFamily="34" charset="0"/>
              </a:rPr>
              <a:t>Especialização - Residência médica na Santa Casa de Misericórdia de São Paulo em 1980. </a:t>
            </a:r>
          </a:p>
          <a:p>
            <a:pPr algn="just" defTabSz="1828800">
              <a:lnSpc>
                <a:spcPct val="107000"/>
              </a:lnSpc>
              <a:spcAft>
                <a:spcPts val="1600"/>
              </a:spcAft>
              <a:buClrTx/>
            </a:pPr>
            <a:r>
              <a:rPr lang="pt-BR" sz="3600" kern="100" dirty="0">
                <a:solidFill>
                  <a:prstClr val="black"/>
                </a:solidFill>
                <a:latin typeface="Arial" panose="020B0604020202020204" pitchFamily="34" charset="0"/>
                <a:ea typeface="Calibri" panose="020F0502020204030204" pitchFamily="34" charset="0"/>
                <a:cs typeface="Arial" panose="020B0604020202020204" pitchFamily="34" charset="0"/>
              </a:rPr>
              <a:t>Fundador do Laboratório Salomão </a:t>
            </a:r>
            <a:r>
              <a:rPr lang="pt-BR" sz="3600" kern="100" dirty="0" err="1">
                <a:solidFill>
                  <a:prstClr val="black"/>
                </a:solidFill>
                <a:latin typeface="Arial" panose="020B0604020202020204" pitchFamily="34" charset="0"/>
                <a:ea typeface="Calibri" panose="020F0502020204030204" pitchFamily="34" charset="0"/>
                <a:cs typeface="Arial" panose="020B0604020202020204" pitchFamily="34" charset="0"/>
              </a:rPr>
              <a:t>Zoppi</a:t>
            </a:r>
            <a:r>
              <a:rPr lang="pt-BR" sz="36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p>
          <a:p>
            <a:pPr algn="just" defTabSz="1828800">
              <a:lnSpc>
                <a:spcPct val="107000"/>
              </a:lnSpc>
              <a:spcAft>
                <a:spcPts val="1600"/>
              </a:spcAft>
              <a:buClrTx/>
            </a:pPr>
            <a:r>
              <a:rPr lang="pt-BR" sz="3600" kern="100" dirty="0">
                <a:solidFill>
                  <a:prstClr val="black"/>
                </a:solidFill>
                <a:latin typeface="Arial" panose="020B0604020202020204" pitchFamily="34" charset="0"/>
                <a:ea typeface="Calibri" panose="020F0502020204030204" pitchFamily="34" charset="0"/>
                <a:cs typeface="Arial" panose="020B0604020202020204" pitchFamily="34" charset="0"/>
              </a:rPr>
              <a:t>Sócio fundador da Associação Brasileira dos Laboratórios de Anatomia Patológica e Citopatologia – ABRALAPAC.</a:t>
            </a:r>
          </a:p>
          <a:p>
            <a:pPr algn="just" defTabSz="1828800">
              <a:lnSpc>
                <a:spcPct val="107000"/>
              </a:lnSpc>
              <a:spcAft>
                <a:spcPts val="1600"/>
              </a:spcAft>
              <a:buClrTx/>
            </a:pPr>
            <a:r>
              <a:rPr lang="pt-BR" sz="3600" kern="100" dirty="0">
                <a:solidFill>
                  <a:prstClr val="black"/>
                </a:solidFill>
                <a:latin typeface="Arial" panose="020B0604020202020204" pitchFamily="34" charset="0"/>
                <a:ea typeface="Calibri" panose="020F0502020204030204" pitchFamily="34" charset="0"/>
                <a:cs typeface="Arial" panose="020B0604020202020204" pitchFamily="34" charset="0"/>
              </a:rPr>
              <a:t>Presidente da ABRALAPAC 1993 – 1995.</a:t>
            </a:r>
          </a:p>
          <a:p>
            <a:pPr algn="just" defTabSz="1828800">
              <a:lnSpc>
                <a:spcPct val="107000"/>
              </a:lnSpc>
              <a:spcAft>
                <a:spcPts val="1600"/>
              </a:spcAft>
              <a:buClrTx/>
            </a:pPr>
            <a:r>
              <a:rPr lang="pt-BR" sz="3600" kern="100" dirty="0">
                <a:solidFill>
                  <a:prstClr val="black"/>
                </a:solidFill>
                <a:latin typeface="Arial" panose="020B0604020202020204" pitchFamily="34" charset="0"/>
                <a:ea typeface="Calibri" panose="020F0502020204030204" pitchFamily="34" charset="0"/>
                <a:cs typeface="Arial" panose="020B0604020202020204" pitchFamily="34" charset="0"/>
              </a:rPr>
              <a:t>Vice-Presidente para Assuntos Profissionais da Sociedade Brasileira de Patologia – SBP 2005 – 2007.</a:t>
            </a:r>
          </a:p>
        </p:txBody>
      </p:sp>
      <p:pic>
        <p:nvPicPr>
          <p:cNvPr id="3" name="Imagem 2" descr="Homem de óculos com a boca aberta&#10;&#10;Descrição gerada automaticamente">
            <a:extLst>
              <a:ext uri="{FF2B5EF4-FFF2-40B4-BE49-F238E27FC236}">
                <a16:creationId xmlns:a16="http://schemas.microsoft.com/office/drawing/2014/main" id="{3FAC0450-DE9F-3474-3552-D507F3E708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7137" y="2407196"/>
            <a:ext cx="4130494" cy="6205436"/>
          </a:xfrm>
          <a:prstGeom prst="rect">
            <a:avLst/>
          </a:prstGeom>
        </p:spPr>
      </p:pic>
    </p:spTree>
    <p:extLst>
      <p:ext uri="{BB962C8B-B14F-4D97-AF65-F5344CB8AC3E}">
        <p14:creationId xmlns:p14="http://schemas.microsoft.com/office/powerpoint/2010/main" val="3554857755"/>
      </p:ext>
    </p:extLst>
  </p:cSld>
  <p:clrMapOvr>
    <a:masterClrMapping/>
  </p:clrMapOvr>
  <p:transition spd="slow" advClick="0" advTm="500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Marco Antonio Cardoso de Almeida</a:t>
            </a:r>
            <a:br>
              <a:rPr lang="pt-BR" sz="7200" b="1" dirty="0">
                <a:latin typeface="Arial" panose="020B0604020202020204" pitchFamily="34" charset="0"/>
                <a:cs typeface="Arial" panose="020B0604020202020204" pitchFamily="34" charset="0"/>
              </a:rPr>
            </a:br>
            <a:br>
              <a:rPr lang="pt-BR" sz="8000" dirty="0">
                <a:latin typeface="Arial" panose="020B0604020202020204" pitchFamily="34" charset="0"/>
                <a:cs typeface="Arial" panose="020B0604020202020204" pitchFamily="34" charset="0"/>
              </a:rPr>
            </a:br>
            <a:endParaRPr lang="pt-BR" sz="8000" dirty="0">
              <a:latin typeface="Arial" panose="020B0604020202020204" pitchFamily="34" charset="0"/>
              <a:cs typeface="Arial" panose="020B0604020202020204" pitchFamily="34" charset="0"/>
            </a:endParaRPr>
          </a:p>
        </p:txBody>
      </p:sp>
      <p:sp>
        <p:nvSpPr>
          <p:cNvPr id="7" name="CaixaDeTexto 6">
            <a:extLst>
              <a:ext uri="{FF2B5EF4-FFF2-40B4-BE49-F238E27FC236}">
                <a16:creationId xmlns:a16="http://schemas.microsoft.com/office/drawing/2014/main" id="{F33BA9CC-9048-61D0-F9C3-DDCE5FDCF5C2}"/>
              </a:ext>
            </a:extLst>
          </p:cNvPr>
          <p:cNvSpPr txBox="1"/>
          <p:nvPr/>
        </p:nvSpPr>
        <p:spPr>
          <a:xfrm>
            <a:off x="6263680" y="2119164"/>
            <a:ext cx="10801200" cy="7338612"/>
          </a:xfrm>
          <a:prstGeom prst="rect">
            <a:avLst/>
          </a:prstGeom>
          <a:noFill/>
        </p:spPr>
        <p:txBody>
          <a:bodyPr wrap="square" rtlCol="0">
            <a:spAutoFit/>
          </a:bodyPr>
          <a:lstStyle/>
          <a:p>
            <a:pPr algn="just" defTabSz="1828800">
              <a:lnSpc>
                <a:spcPct val="107000"/>
              </a:lnSpc>
              <a:spcAft>
                <a:spcPts val="1600"/>
              </a:spcAft>
              <a:buClrTx/>
            </a:pPr>
            <a:r>
              <a:rPr lang="pt-BR" sz="24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Possui graduação em Medicina pela Universidade Federal da Bahia (1975), Especialização em Anatomia Patológica e Citopatologia (1976-1977) e Mestrado em Patologia Humana pela Universidade Federal da Bahia (1978-1981). Atualmente é Conselheiro-Corregedor do Conselho Regional de Medicina do Estado da Bahia, Professor Adjunto IV do Depto. de Patologia e Medicina Legal da Faculdade de Medicina da Bahia - UFBA. Ex-Chefe do Depto. de Anatomia Patológica e Medicina Legal da Faculdade de Medicina da Bahia da Universidade Federal da Bahia, por três mandatos. Ex-Chefe do Serviço de Anatomia Patológica por cinco anos. Ex-Chefe da Divisão Técnica do Hospital Prof. Edgard Santos - UFBa. Ex-Vice-Coordenador e Coordenador da Residência Médica (CEAMFOR) do HUPES-UFBA. Tem experiência na área de Medicina, com ênfase em Patologia Humana, atuando principalmente nos seguintes temas: patologia oncológica humana, </a:t>
            </a:r>
            <a:r>
              <a:rPr lang="pt-BR" sz="2400" kern="1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nefropatologia</a:t>
            </a:r>
            <a:r>
              <a:rPr lang="pt-BR" sz="2400" kern="100" dirty="0">
                <a:solidFill>
                  <a:prstClr val="black"/>
                </a:solidFill>
                <a:latin typeface="Arial" panose="020B0604020202020204" pitchFamily="34" charset="0"/>
                <a:ea typeface="Times New Roman" panose="02020603050405020304" pitchFamily="18" charset="0"/>
                <a:cs typeface="Arial" panose="020B0604020202020204" pitchFamily="34" charset="0"/>
              </a:rPr>
              <a:t>, patologia cirúrgica-diagnóstica, patologia mamária e ginecológica, neuropatologia e ensino médico. Doutorado em Patologia Humana em 2019 - Universidade Federal da Bahia - Fundação Osvaldo Cruz - FIOCRUZ.</a:t>
            </a:r>
            <a:endParaRPr lang="pt-BR" sz="24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defTabSz="1828800">
              <a:buClrTx/>
            </a:pPr>
            <a:endParaRPr lang="pt-BR" sz="2100" kern="1200" dirty="0">
              <a:solidFill>
                <a:prstClr val="black"/>
              </a:solidFill>
              <a:latin typeface="Arial" panose="020B0604020202020204" pitchFamily="34" charset="0"/>
              <a:ea typeface="+mn-ea"/>
              <a:cs typeface="Arial" panose="020B0604020202020204" pitchFamily="34" charset="0"/>
            </a:endParaRPr>
          </a:p>
        </p:txBody>
      </p:sp>
      <p:pic>
        <p:nvPicPr>
          <p:cNvPr id="3" name="Imagem 2" descr="Homem de camisa branca&#10;&#10;Descrição gerada automaticamente com confiança média">
            <a:extLst>
              <a:ext uri="{FF2B5EF4-FFF2-40B4-BE49-F238E27FC236}">
                <a16:creationId xmlns:a16="http://schemas.microsoft.com/office/drawing/2014/main" id="{866D4AD1-82CC-8B6A-C686-CC6ED22811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3121" y="2145922"/>
            <a:ext cx="4654078" cy="6205436"/>
          </a:xfrm>
          <a:prstGeom prst="rect">
            <a:avLst/>
          </a:prstGeom>
        </p:spPr>
      </p:pic>
    </p:spTree>
    <p:extLst>
      <p:ext uri="{BB962C8B-B14F-4D97-AF65-F5344CB8AC3E}">
        <p14:creationId xmlns:p14="http://schemas.microsoft.com/office/powerpoint/2010/main" val="956433368"/>
      </p:ext>
    </p:extLst>
  </p:cSld>
  <p:clrMapOvr>
    <a:masterClrMapping/>
  </p:clrMapOvr>
  <p:transition spd="slow" advClick="0" advTm="5000">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Paulo Roberto Fontes Athanazio</a:t>
            </a:r>
            <a:br>
              <a:rPr lang="pt-BR" b="1" dirty="0">
                <a:latin typeface="Arial" panose="020B0604020202020204" pitchFamily="34" charset="0"/>
                <a:cs typeface="Arial" panose="020B0604020202020204" pitchFamily="34" charset="0"/>
              </a:rPr>
            </a:br>
            <a:endParaRPr lang="pt-BR" b="1" dirty="0">
              <a:latin typeface="Arial" panose="020B0604020202020204" pitchFamily="34" charset="0"/>
              <a:cs typeface="Arial" panose="020B0604020202020204" pitchFamily="34" charset="0"/>
            </a:endParaRPr>
          </a:p>
        </p:txBody>
      </p:sp>
      <p:sp>
        <p:nvSpPr>
          <p:cNvPr id="4" name="CaixaDeTexto 3"/>
          <p:cNvSpPr txBox="1"/>
          <p:nvPr/>
        </p:nvSpPr>
        <p:spPr>
          <a:xfrm>
            <a:off x="6263681" y="2476918"/>
            <a:ext cx="11377266" cy="5598649"/>
          </a:xfrm>
          <a:prstGeom prst="rect">
            <a:avLst/>
          </a:prstGeom>
          <a:noFill/>
        </p:spPr>
        <p:txBody>
          <a:bodyPr wrap="square" rtlCol="0">
            <a:spAutoFit/>
          </a:bodyPr>
          <a:lstStyle/>
          <a:p>
            <a:pPr defTabSz="1828800">
              <a:lnSpc>
                <a:spcPts val="3600"/>
              </a:lnSpc>
              <a:buClrTx/>
            </a:pPr>
            <a:r>
              <a:rPr lang="pt-BR" sz="2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Especialista em Patologia pelo Conselho Regional de Medicina e pela Sociedade Brasileira de Patologia.</a:t>
            </a:r>
          </a:p>
          <a:p>
            <a:pPr defTabSz="1828800">
              <a:lnSpc>
                <a:spcPts val="3600"/>
              </a:lnSpc>
              <a:buClrTx/>
            </a:pPr>
            <a:r>
              <a:rPr lang="pt-BR" sz="2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Graduado em Medicina pela Fundação Universidade Federal de Ciências da Saúde de Porto Alegre – RS.</a:t>
            </a:r>
          </a:p>
          <a:p>
            <a:pPr defTabSz="1828800">
              <a:lnSpc>
                <a:spcPts val="3600"/>
              </a:lnSpc>
              <a:buClrTx/>
            </a:pPr>
            <a:r>
              <a:rPr lang="pt-BR" sz="2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Residência médica em Patologia pela Universidade Federal do Rio Grande do Sul e Universidade Federal da Bahia.</a:t>
            </a:r>
          </a:p>
          <a:p>
            <a:pPr defTabSz="1828800">
              <a:lnSpc>
                <a:spcPts val="3600"/>
              </a:lnSpc>
              <a:buClrTx/>
            </a:pPr>
            <a:r>
              <a:rPr lang="pt-BR" sz="2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Mestrado em Patologia Humana pela Fiocruz/Universidade Federal da Bahia.</a:t>
            </a:r>
          </a:p>
          <a:p>
            <a:pPr defTabSz="1828800">
              <a:lnSpc>
                <a:spcPts val="3600"/>
              </a:lnSpc>
              <a:buClrTx/>
            </a:pPr>
            <a:r>
              <a:rPr lang="pt-BR" sz="2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Treinamento em Patologia de doenças infecciosas na Rockfeller </a:t>
            </a:r>
            <a:r>
              <a:rPr lang="pt-BR" sz="280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University</a:t>
            </a:r>
            <a:r>
              <a:rPr lang="pt-BR" sz="2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Nova York – EUA.</a:t>
            </a:r>
          </a:p>
          <a:p>
            <a:pPr defTabSz="1828800">
              <a:lnSpc>
                <a:spcPts val="3600"/>
              </a:lnSpc>
              <a:buClrTx/>
            </a:pPr>
            <a:r>
              <a:rPr lang="pt-BR" sz="280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Professor adjunto da Faculdade de Medicina da Universidade Federal da Bahia.</a:t>
            </a:r>
          </a:p>
        </p:txBody>
      </p:sp>
      <p:pic>
        <p:nvPicPr>
          <p:cNvPr id="3" name="Imagem 2" descr="Homem de óculos e camisa branca&#10;&#10;Descrição gerada automaticamente">
            <a:extLst>
              <a:ext uri="{FF2B5EF4-FFF2-40B4-BE49-F238E27FC236}">
                <a16:creationId xmlns:a16="http://schemas.microsoft.com/office/drawing/2014/main" id="{42E44B4C-3631-0CAF-870E-B6DAB0E67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959" y="2515406"/>
            <a:ext cx="4486514" cy="5431532"/>
          </a:xfrm>
          <a:prstGeom prst="rect">
            <a:avLst/>
          </a:prstGeom>
        </p:spPr>
      </p:pic>
    </p:spTree>
    <p:extLst>
      <p:ext uri="{BB962C8B-B14F-4D97-AF65-F5344CB8AC3E}">
        <p14:creationId xmlns:p14="http://schemas.microsoft.com/office/powerpoint/2010/main" val="2898820928"/>
      </p:ext>
    </p:extLst>
  </p:cSld>
  <p:clrMapOvr>
    <a:masterClrMapping/>
  </p:clrMapOvr>
  <p:transition spd="slow" advClick="0" advTm="500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2105472"/>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Régia Maria do Socorro Vidal Patrocínio</a:t>
            </a:r>
            <a:br>
              <a:rPr lang="pt-BR" sz="6400" b="1" dirty="0">
                <a:latin typeface="Arial" panose="020B0604020202020204" pitchFamily="34" charset="0"/>
                <a:cs typeface="Arial" panose="020B0604020202020204" pitchFamily="34" charset="0"/>
              </a:rPr>
            </a:br>
            <a:endParaRPr lang="pt-BR" sz="6400" b="1" dirty="0">
              <a:latin typeface="Arial" panose="020B0604020202020204" pitchFamily="34" charset="0"/>
              <a:cs typeface="Arial" panose="020B0604020202020204" pitchFamily="34" charset="0"/>
            </a:endParaRPr>
          </a:p>
        </p:txBody>
      </p:sp>
      <p:sp>
        <p:nvSpPr>
          <p:cNvPr id="3" name="CaixaDeTexto 2"/>
          <p:cNvSpPr txBox="1"/>
          <p:nvPr/>
        </p:nvSpPr>
        <p:spPr>
          <a:xfrm>
            <a:off x="5543600" y="967037"/>
            <a:ext cx="12744400" cy="9140964"/>
          </a:xfrm>
          <a:prstGeom prst="rect">
            <a:avLst/>
          </a:prstGeom>
          <a:noFill/>
        </p:spPr>
        <p:txBody>
          <a:bodyPr wrap="square" rtlCol="0">
            <a:spAutoFit/>
          </a:bodyPr>
          <a:lstStyle/>
          <a:p>
            <a:pPr defTabSz="1828800">
              <a:buClrTx/>
            </a:pPr>
            <a:r>
              <a:rPr lang="pt-BR" sz="2800" kern="1200" dirty="0">
                <a:latin typeface="Calibri" panose="020F0502020204030204" pitchFamily="34" charset="0"/>
                <a:ea typeface="+mn-ea"/>
                <a:cs typeface="+mn-cs"/>
              </a:rPr>
              <a:t> </a:t>
            </a:r>
          </a:p>
          <a:p>
            <a:pPr defTabSz="1828800">
              <a:buClrTx/>
            </a:pPr>
            <a:r>
              <a:rPr lang="pt-BR" sz="2800" kern="1200" dirty="0">
                <a:latin typeface="Calibri" panose="020F0502020204030204" pitchFamily="34" charset="0"/>
                <a:ea typeface="+mn-ea"/>
                <a:cs typeface="+mn-cs"/>
              </a:rPr>
              <a:t>PATOLOGIA – RQE: 787 </a:t>
            </a:r>
          </a:p>
          <a:p>
            <a:pPr defTabSz="1828800">
              <a:buClrTx/>
            </a:pPr>
            <a:r>
              <a:rPr lang="pt-BR" sz="2800" kern="1200" dirty="0">
                <a:latin typeface="Calibri" panose="020F0502020204030204" pitchFamily="34" charset="0"/>
                <a:ea typeface="+mn-ea"/>
                <a:cs typeface="+mn-cs"/>
              </a:rPr>
              <a:t>Medicina Legal e Perícia Médica– RQE: 3738 </a:t>
            </a:r>
          </a:p>
          <a:p>
            <a:pPr defTabSz="1828800">
              <a:buClrTx/>
            </a:pPr>
            <a:r>
              <a:rPr lang="pt-BR" sz="2800" kern="1200" dirty="0">
                <a:latin typeface="Calibri" panose="020F0502020204030204" pitchFamily="34" charset="0"/>
                <a:ea typeface="+mn-ea"/>
                <a:cs typeface="+mn-cs"/>
              </a:rPr>
              <a:t>Mestre em Patologia – UFC -1979 </a:t>
            </a:r>
          </a:p>
          <a:p>
            <a:pPr defTabSz="1828800">
              <a:buClrTx/>
            </a:pPr>
            <a:r>
              <a:rPr lang="pt-BR" sz="2800" kern="1200" dirty="0">
                <a:latin typeface="Calibri" panose="020F0502020204030204" pitchFamily="34" charset="0"/>
                <a:ea typeface="+mn-ea"/>
                <a:cs typeface="+mn-cs"/>
              </a:rPr>
              <a:t>Especialista em Gestão Hospitalar e Organizações de Saúde – UFC-2008 </a:t>
            </a:r>
          </a:p>
          <a:p>
            <a:pPr defTabSz="1828800">
              <a:buClrTx/>
            </a:pPr>
            <a:r>
              <a:rPr lang="pt-BR" sz="2800" kern="1200" dirty="0">
                <a:latin typeface="Calibri" panose="020F0502020204030204" pitchFamily="34" charset="0"/>
                <a:ea typeface="+mn-ea"/>
                <a:cs typeface="+mn-cs"/>
              </a:rPr>
              <a:t>Servidora Aposentada do Departamento de Patologia de Medicina Legal -UFC 2019; </a:t>
            </a:r>
          </a:p>
          <a:p>
            <a:pPr defTabSz="1828800">
              <a:buClrTx/>
            </a:pPr>
            <a:r>
              <a:rPr lang="pt-BR" sz="2800" kern="1200" dirty="0">
                <a:latin typeface="Calibri" panose="020F0502020204030204" pitchFamily="34" charset="0"/>
                <a:ea typeface="+mn-ea"/>
                <a:cs typeface="+mn-cs"/>
              </a:rPr>
              <a:t>Perito Legista da Perícia Florense do Estado Do Ceara -PEFOCE </a:t>
            </a:r>
          </a:p>
          <a:p>
            <a:pPr defTabSz="1828800">
              <a:buClrTx/>
            </a:pPr>
            <a:r>
              <a:rPr lang="pt-BR" sz="2800" kern="1200" dirty="0">
                <a:latin typeface="Calibri" panose="020F0502020204030204" pitchFamily="34" charset="0"/>
                <a:ea typeface="+mn-ea"/>
                <a:cs typeface="+mn-cs"/>
              </a:rPr>
              <a:t>Conselheira do Conselho Regional de Medicina- CREMEC. (2013-2018); </a:t>
            </a:r>
          </a:p>
          <a:p>
            <a:pPr defTabSz="1828800">
              <a:buClrTx/>
            </a:pPr>
            <a:r>
              <a:rPr lang="pt-BR" sz="2800" kern="1200" dirty="0">
                <a:latin typeface="Calibri" panose="020F0502020204030204" pitchFamily="34" charset="0"/>
                <a:ea typeface="+mn-ea"/>
                <a:cs typeface="+mn-cs"/>
              </a:rPr>
              <a:t>Conselheira do CREMEC. (2019 -2023): 1ª Tesoureira </a:t>
            </a:r>
          </a:p>
          <a:p>
            <a:pPr defTabSz="1828800">
              <a:buClrTx/>
            </a:pPr>
            <a:r>
              <a:rPr lang="pt-BR" sz="2800" kern="1200" dirty="0">
                <a:latin typeface="Calibri" panose="020F0502020204030204" pitchFamily="34" charset="0"/>
                <a:ea typeface="+mn-ea"/>
                <a:cs typeface="+mn-cs"/>
              </a:rPr>
              <a:t>Membro da Comissão de Processo Ético-Profissional; </a:t>
            </a:r>
          </a:p>
          <a:p>
            <a:pPr defTabSz="1828800">
              <a:buClrTx/>
            </a:pPr>
            <a:r>
              <a:rPr lang="pt-BR" sz="2800" kern="1200" dirty="0">
                <a:latin typeface="Calibri" panose="020F0502020204030204" pitchFamily="34" charset="0"/>
                <a:ea typeface="+mn-ea"/>
                <a:cs typeface="+mn-cs"/>
              </a:rPr>
              <a:t>Conselheira do Conselho Regional de Medicina- CREMEC. (2024 -2029): 2ª Tesoureira </a:t>
            </a:r>
          </a:p>
          <a:p>
            <a:pPr defTabSz="1828800">
              <a:buClrTx/>
            </a:pPr>
            <a:r>
              <a:rPr lang="pt-BR" sz="2800" kern="1200" dirty="0">
                <a:latin typeface="Calibri" panose="020F0502020204030204" pitchFamily="34" charset="0"/>
                <a:ea typeface="+mn-ea"/>
                <a:cs typeface="+mn-cs"/>
              </a:rPr>
              <a:t>Conselheira do Conselho Federal de Medicina – CFM. (2019 – 2024); </a:t>
            </a:r>
          </a:p>
          <a:p>
            <a:pPr defTabSz="1828800">
              <a:buClrTx/>
            </a:pPr>
            <a:r>
              <a:rPr lang="pt-BR" sz="2800" kern="1200" dirty="0">
                <a:latin typeface="Calibri" panose="020F0502020204030204" pitchFamily="34" charset="0"/>
                <a:ea typeface="+mn-ea"/>
                <a:cs typeface="+mn-cs"/>
              </a:rPr>
              <a:t>Sócia e Diretora Técnica do Laboratório Biopse; </a:t>
            </a:r>
          </a:p>
          <a:p>
            <a:pPr defTabSz="1828800">
              <a:buClrTx/>
            </a:pPr>
            <a:r>
              <a:rPr lang="pt-BR" sz="2800" kern="1200" dirty="0">
                <a:latin typeface="Calibri" panose="020F0502020204030204" pitchFamily="34" charset="0"/>
                <a:ea typeface="+mn-ea"/>
                <a:cs typeface="+mn-cs"/>
              </a:rPr>
              <a:t>Sócia Fundadora da Sociedade Cearense de Patologia; </a:t>
            </a:r>
          </a:p>
          <a:p>
            <a:pPr defTabSz="1828800">
              <a:buClrTx/>
            </a:pPr>
            <a:r>
              <a:rPr lang="pt-BR" sz="2800" kern="1200" dirty="0">
                <a:latin typeface="Calibri" panose="020F0502020204030204" pitchFamily="34" charset="0"/>
                <a:ea typeface="+mn-ea"/>
                <a:cs typeface="+mn-cs"/>
              </a:rPr>
              <a:t>Sócia Fundadora da Divisão Brasileira da </a:t>
            </a:r>
            <a:r>
              <a:rPr lang="pt-BR" sz="2800" kern="1200" dirty="0" err="1">
                <a:latin typeface="Calibri" panose="020F0502020204030204" pitchFamily="34" charset="0"/>
                <a:ea typeface="+mn-ea"/>
                <a:cs typeface="+mn-cs"/>
              </a:rPr>
              <a:t>International</a:t>
            </a:r>
            <a:r>
              <a:rPr lang="pt-BR" sz="2800" kern="1200" dirty="0">
                <a:latin typeface="Calibri" panose="020F0502020204030204" pitchFamily="34" charset="0"/>
                <a:ea typeface="+mn-ea"/>
                <a:cs typeface="+mn-cs"/>
              </a:rPr>
              <a:t> </a:t>
            </a:r>
            <a:r>
              <a:rPr lang="pt-BR" sz="2800" kern="1200" dirty="0" err="1">
                <a:latin typeface="Calibri" panose="020F0502020204030204" pitchFamily="34" charset="0"/>
                <a:ea typeface="+mn-ea"/>
                <a:cs typeface="+mn-cs"/>
              </a:rPr>
              <a:t>Academy</a:t>
            </a:r>
            <a:r>
              <a:rPr lang="pt-BR" sz="2800" kern="1200" dirty="0">
                <a:latin typeface="Calibri" panose="020F0502020204030204" pitchFamily="34" charset="0"/>
                <a:ea typeface="+mn-ea"/>
                <a:cs typeface="+mn-cs"/>
              </a:rPr>
              <a:t> </a:t>
            </a:r>
            <a:r>
              <a:rPr lang="pt-BR" sz="2800" kern="1200" dirty="0" err="1">
                <a:latin typeface="Calibri" panose="020F0502020204030204" pitchFamily="34" charset="0"/>
                <a:ea typeface="+mn-ea"/>
                <a:cs typeface="+mn-cs"/>
              </a:rPr>
              <a:t>of</a:t>
            </a:r>
            <a:r>
              <a:rPr lang="pt-BR" sz="2800" kern="1200" dirty="0">
                <a:latin typeface="Calibri" panose="020F0502020204030204" pitchFamily="34" charset="0"/>
                <a:ea typeface="+mn-ea"/>
                <a:cs typeface="+mn-cs"/>
              </a:rPr>
              <a:t> </a:t>
            </a:r>
            <a:r>
              <a:rPr lang="pt-BR" sz="2800" kern="1200" dirty="0" err="1">
                <a:latin typeface="Calibri" panose="020F0502020204030204" pitchFamily="34" charset="0"/>
                <a:ea typeface="+mn-ea"/>
                <a:cs typeface="+mn-cs"/>
              </a:rPr>
              <a:t>Pathology</a:t>
            </a:r>
            <a:r>
              <a:rPr lang="pt-BR" sz="2800" kern="1200" dirty="0">
                <a:latin typeface="Calibri" panose="020F0502020204030204" pitchFamily="34" charset="0"/>
                <a:ea typeface="+mn-ea"/>
                <a:cs typeface="+mn-cs"/>
              </a:rPr>
              <a:t>; </a:t>
            </a:r>
          </a:p>
          <a:p>
            <a:pPr defTabSz="1828800">
              <a:buClrTx/>
            </a:pPr>
            <a:r>
              <a:rPr lang="pt-BR" sz="2800" kern="1200" dirty="0">
                <a:latin typeface="Calibri" panose="020F0502020204030204" pitchFamily="34" charset="0"/>
                <a:ea typeface="+mn-ea"/>
                <a:cs typeface="+mn-cs"/>
              </a:rPr>
              <a:t>Membro da Comissão De Defesa Profissional e Ética da Sociedade Brasileira de Patologia -SBP. (2009-2011); </a:t>
            </a:r>
          </a:p>
          <a:p>
            <a:pPr defTabSz="1828800">
              <a:buClrTx/>
            </a:pPr>
            <a:r>
              <a:rPr lang="pt-BR" sz="2800" kern="1200" dirty="0">
                <a:latin typeface="Calibri" panose="020F0502020204030204" pitchFamily="34" charset="0"/>
                <a:ea typeface="+mn-ea"/>
                <a:cs typeface="+mn-cs"/>
              </a:rPr>
              <a:t>Membro da Comissão de Defesa Profissional e Ética da Sociedade Brasileira de Patologia-SBP. (2011-20013). </a:t>
            </a:r>
          </a:p>
          <a:p>
            <a:pPr defTabSz="1828800">
              <a:buClrTx/>
            </a:pPr>
            <a:r>
              <a:rPr lang="pt-BR" sz="2800" kern="1200" dirty="0">
                <a:latin typeface="Calibri" panose="020F0502020204030204" pitchFamily="34" charset="0"/>
                <a:ea typeface="+mn-ea"/>
                <a:cs typeface="+mn-cs"/>
              </a:rPr>
              <a:t>Membro do Conselho Consultivo da Sociedade Brasileira de Patologia-SBP. (2013-2015). </a:t>
            </a:r>
          </a:p>
        </p:txBody>
      </p:sp>
      <p:pic>
        <p:nvPicPr>
          <p:cNvPr id="4" name="Imagem 3" descr="Homem com camiseta preta&#10;&#10;Descrição gerada automaticamente">
            <a:extLst>
              <a:ext uri="{FF2B5EF4-FFF2-40B4-BE49-F238E27FC236}">
                <a16:creationId xmlns:a16="http://schemas.microsoft.com/office/drawing/2014/main" id="{8194183F-99BC-9537-A2A4-B6C82BBDE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089" y="2263180"/>
            <a:ext cx="4099474" cy="6151612"/>
          </a:xfrm>
          <a:prstGeom prst="rect">
            <a:avLst/>
          </a:prstGeom>
        </p:spPr>
      </p:pic>
    </p:spTree>
    <p:extLst>
      <p:ext uri="{BB962C8B-B14F-4D97-AF65-F5344CB8AC3E}">
        <p14:creationId xmlns:p14="http://schemas.microsoft.com/office/powerpoint/2010/main" val="1319570548"/>
      </p:ext>
    </p:extLst>
  </p:cSld>
  <p:clrMapOvr>
    <a:masterClrMapping/>
  </p:clrMapOvr>
  <p:transition spd="slow" advClick="0" advTm="5000">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1961456"/>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Sueli Suzigan</a:t>
            </a:r>
            <a:br>
              <a:rPr lang="pt-BR" sz="8000" b="1" dirty="0">
                <a:latin typeface="Arial" panose="020B0604020202020204" pitchFamily="34" charset="0"/>
                <a:cs typeface="Arial" panose="020B0604020202020204" pitchFamily="34" charset="0"/>
              </a:rPr>
            </a:br>
            <a:endParaRPr lang="pt-BR" sz="8000" b="1" dirty="0">
              <a:latin typeface="Arial" panose="020B0604020202020204" pitchFamily="34" charset="0"/>
              <a:cs typeface="Arial" panose="020B0604020202020204" pitchFamily="34" charset="0"/>
            </a:endParaRPr>
          </a:p>
        </p:txBody>
      </p:sp>
      <p:sp>
        <p:nvSpPr>
          <p:cNvPr id="4" name="CaixaDeTexto 3"/>
          <p:cNvSpPr txBox="1"/>
          <p:nvPr/>
        </p:nvSpPr>
        <p:spPr>
          <a:xfrm>
            <a:off x="6263680" y="1831133"/>
            <a:ext cx="11809312" cy="7725192"/>
          </a:xfrm>
          <a:prstGeom prst="rect">
            <a:avLst/>
          </a:prstGeom>
          <a:noFill/>
        </p:spPr>
        <p:txBody>
          <a:bodyPr wrap="square" rtlCol="0">
            <a:spAutoFit/>
          </a:bodyPr>
          <a:lstStyle/>
          <a:p>
            <a:pPr algn="just" defTabSz="1828800">
              <a:buClrTx/>
            </a:pP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Trabalha como médica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anátomo-patologista</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desde 1978, tendo mostrado especial interesse nas áreas de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Uropatologia</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Patologia Digestória,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Dermatopatologia</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e Patologia de Biomateriais. Atualmente dedica-se à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Uropatologia</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É consultora científica em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Uropatologia</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no Laboratório LAPAT (desde outubro de 2018) e no Laboratório CPC (desde março de 2023), ambos em São José do Rio Preto, SP. É membro ativo da Sociedade Internacional de Patologia Urológica (ISUP) desde 1999 e da Sociedade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Genitourinária</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de Patologia (GUPS) desde 2018. Foi um dos autores do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Histological</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typing</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of</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tumours</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of</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the</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bladder</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da Organização Mundial da Saúde (WHO 1999). Foi eleita a primeiro presidente da Sociedade Ibero-Americana de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Uropatologia</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(SIAU), para o biênio 2009-2011. Exerceu a função de médica patologista nos Laboratórios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Larpac</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(1978-2003) e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Laborclin</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(2003-2021), ambos em São José do Rio Preto, SP. Foi professora das disciplinas de Biologia Celular e de Histologia nos Cursos Médico e de Enfermagem da Faculdade de Medicina FAMERP (1981-2016) e da disciplina de Histologia no Curso de Enfermagem da Faculdade </a:t>
            </a:r>
            <a:r>
              <a:rPr lang="pt-BR" sz="2800" kern="1200" dirty="0" err="1">
                <a:solidFill>
                  <a:prstClr val="black"/>
                </a:solidFill>
                <a:latin typeface="Arial" panose="020B0604020202020204" pitchFamily="34" charset="0"/>
                <a:ea typeface="Calibri" panose="020F0502020204030204" pitchFamily="34" charset="0"/>
                <a:cs typeface="Arial" panose="020B0604020202020204" pitchFamily="34" charset="0"/>
              </a:rPr>
              <a:t>Faceres</a:t>
            </a:r>
            <a:r>
              <a:rPr lang="pt-BR" sz="2800" kern="1200" dirty="0">
                <a:solidFill>
                  <a:prstClr val="black"/>
                </a:solidFill>
                <a:latin typeface="Arial" panose="020B0604020202020204" pitchFamily="34" charset="0"/>
                <a:ea typeface="Calibri" panose="020F0502020204030204" pitchFamily="34" charset="0"/>
                <a:cs typeface="Arial" panose="020B0604020202020204" pitchFamily="34" charset="0"/>
              </a:rPr>
              <a:t> (2007-2018), todos em São José do Rio Preto, SP. </a:t>
            </a:r>
            <a:endParaRPr lang="pt-BR" sz="2000" kern="1200" dirty="0">
              <a:solidFill>
                <a:prstClr val="black"/>
              </a:solidFill>
              <a:latin typeface="Arial" panose="020B0604020202020204" pitchFamily="34" charset="0"/>
              <a:ea typeface="+mn-ea"/>
              <a:cs typeface="Arial" panose="020B0604020202020204" pitchFamily="34" charset="0"/>
            </a:endParaRP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 </a:t>
            </a:r>
          </a:p>
        </p:txBody>
      </p:sp>
      <p:pic>
        <p:nvPicPr>
          <p:cNvPr id="3" name="Imagem 2" descr="Mulher sorrindo com celular na mão&#10;&#10;Descrição gerada automaticamente">
            <a:extLst>
              <a:ext uri="{FF2B5EF4-FFF2-40B4-BE49-F238E27FC236}">
                <a16:creationId xmlns:a16="http://schemas.microsoft.com/office/drawing/2014/main" id="{17306E14-C834-4EEC-FCA9-E1E24C942B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040" y="2695228"/>
            <a:ext cx="5517172" cy="5863580"/>
          </a:xfrm>
          <a:prstGeom prst="rect">
            <a:avLst/>
          </a:prstGeom>
        </p:spPr>
      </p:pic>
    </p:spTree>
    <p:extLst>
      <p:ext uri="{BB962C8B-B14F-4D97-AF65-F5344CB8AC3E}">
        <p14:creationId xmlns:p14="http://schemas.microsoft.com/office/powerpoint/2010/main" val="2523622929"/>
      </p:ext>
    </p:extLst>
  </p:cSld>
  <p:clrMapOvr>
    <a:masterClrMapping/>
  </p:clrMapOvr>
  <p:transition spd="slow" advClick="0" advTm="500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8288000" cy="2105472"/>
          </a:xfrm>
        </p:spPr>
        <p:txBody>
          <a:bodyPr/>
          <a:lstStyle/>
          <a:p>
            <a:br>
              <a:rPr lang="pt-BR" sz="2000" b="1" dirty="0">
                <a:latin typeface="Arial" panose="020B0604020202020204" pitchFamily="34" charset="0"/>
                <a:cs typeface="Arial" panose="020B0604020202020204" pitchFamily="34" charset="0"/>
              </a:rPr>
            </a:br>
            <a:r>
              <a:rPr lang="pt-BR" sz="7200" b="1" dirty="0">
                <a:latin typeface="Arial" panose="020B0604020202020204" pitchFamily="34" charset="0"/>
                <a:cs typeface="Arial" panose="020B0604020202020204" pitchFamily="34" charset="0"/>
              </a:rPr>
              <a:t>Teresinha Castello Branco Carvalho</a:t>
            </a:r>
            <a:br>
              <a:rPr lang="pt-BR" sz="7200" b="1" dirty="0">
                <a:latin typeface="Arial" panose="020B0604020202020204" pitchFamily="34" charset="0"/>
                <a:cs typeface="Arial" panose="020B0604020202020204" pitchFamily="34" charset="0"/>
              </a:rPr>
            </a:br>
            <a:endParaRPr lang="pt-BR" sz="7200" b="1" dirty="0">
              <a:latin typeface="Arial" panose="020B0604020202020204" pitchFamily="34" charset="0"/>
              <a:cs typeface="Arial" panose="020B0604020202020204" pitchFamily="34" charset="0"/>
            </a:endParaRPr>
          </a:p>
        </p:txBody>
      </p:sp>
      <p:sp>
        <p:nvSpPr>
          <p:cNvPr id="4" name="CaixaDeTexto 3"/>
          <p:cNvSpPr txBox="1"/>
          <p:nvPr/>
        </p:nvSpPr>
        <p:spPr>
          <a:xfrm>
            <a:off x="5975648" y="2119164"/>
            <a:ext cx="11521280" cy="6955750"/>
          </a:xfrm>
          <a:prstGeom prst="rect">
            <a:avLst/>
          </a:prstGeom>
          <a:noFill/>
        </p:spPr>
        <p:txBody>
          <a:bodyPr wrap="square" rtlCol="0">
            <a:spAutoFit/>
          </a:bodyPr>
          <a:lstStyle/>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Em setembro de 2000, fundou a Sociedade de Patologia do Piauí (SPPI), da qual foi Presidente entre 2000-2005. Membro da Comissão Científica da Sociedade Brasileira de Citopatologia/capítulo do Piauí, biênio 2000/2002. Participou da</a:t>
            </a: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Diretoria da Sociedade Brasileira de Patologia (SBP) como 2ª Tesoureira, biênio 2001/2003.</a:t>
            </a: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Orientadora do Programa de Monitoria da Universidade Federal do Piauí/2001.</a:t>
            </a: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Instrutora do "Treinamento para Uniformização de Normas Laboratoriais e Controle do Câncer do Colo do Útero e da Mama"/2002. Membro da Comissão Cientifica para avaliação de Trabalhos do XXIV Congresso Brasileiro de Patologia, realizado em Florianópolis – SC/2003. Membro da Banca de Concurso Público para o cargo de Professor do Quadro Provisório da Faculdade de Ciências Médicas do Piauí/2004. Ministrou o "I curso de Citopatologia do Piauí" em Teresina-PI de 2004/2005. Foi instrutora na "1ª Oficina sobre a Nova Nomenclatura dos Exames Citopatológicos" em Teresina-Pi/2006.</a:t>
            </a: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Palestrante em 05 (cinco) oficinas realizadas pela Secretaria Municipal de Saúde de Teresina para apresentar a "Nova Nomenclatura dos Exames Citopatológicos e As Condutas Clínicas Preconizadas" aos médicos e </a:t>
            </a:r>
            <a:r>
              <a:rPr lang="pt-BR" sz="2000" kern="1200" dirty="0" err="1">
                <a:solidFill>
                  <a:prstClr val="black"/>
                </a:solidFill>
                <a:latin typeface="Arial" panose="020B0604020202020204" pitchFamily="34" charset="0"/>
                <a:ea typeface="+mn-ea"/>
                <a:cs typeface="Arial" panose="020B0604020202020204" pitchFamily="34" charset="0"/>
              </a:rPr>
              <a:t>citotécnicos</a:t>
            </a:r>
            <a:r>
              <a:rPr lang="pt-BR" sz="2000" kern="1200" dirty="0">
                <a:solidFill>
                  <a:prstClr val="black"/>
                </a:solidFill>
                <a:latin typeface="Arial" panose="020B0604020202020204" pitchFamily="34" charset="0"/>
                <a:ea typeface="+mn-ea"/>
                <a:cs typeface="Arial" panose="020B0604020202020204" pitchFamily="34" charset="0"/>
              </a:rPr>
              <a:t>/2006. Integrante da "Comissão de Registro Hospitalar de Câncer" de Teresina – </a:t>
            </a:r>
            <a:r>
              <a:rPr lang="pt-BR" sz="2000" kern="1200" dirty="0" err="1">
                <a:solidFill>
                  <a:prstClr val="black"/>
                </a:solidFill>
                <a:latin typeface="Arial" panose="020B0604020202020204" pitchFamily="34" charset="0"/>
                <a:ea typeface="+mn-ea"/>
                <a:cs typeface="Arial" panose="020B0604020202020204" pitchFamily="34" charset="0"/>
              </a:rPr>
              <a:t>Pl</a:t>
            </a:r>
            <a:r>
              <a:rPr lang="pt-BR" sz="2000" kern="1200" dirty="0">
                <a:solidFill>
                  <a:prstClr val="black"/>
                </a:solidFill>
                <a:latin typeface="Arial" panose="020B0604020202020204" pitchFamily="34" charset="0"/>
                <a:ea typeface="+mn-ea"/>
                <a:cs typeface="Arial" panose="020B0604020202020204" pitchFamily="34" charset="0"/>
              </a:rPr>
              <a:t>/2006.</a:t>
            </a: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Participou de vários congressos de Patologia Nacionais e Internacionais com 38 (trinta e oito) trabalhos apresentados e 15 (quinze) publicações em revistas médicas de ampla circulação.</a:t>
            </a: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Atualmente é professora aposentada da Universidade Federal do Piauí (UFPI).</a:t>
            </a:r>
          </a:p>
          <a:p>
            <a:pPr algn="just" defTabSz="1828800">
              <a:buClrTx/>
            </a:pPr>
            <a:r>
              <a:rPr lang="pt-BR" sz="2000" kern="1200" dirty="0">
                <a:solidFill>
                  <a:prstClr val="black"/>
                </a:solidFill>
                <a:latin typeface="Arial" panose="020B0604020202020204" pitchFamily="34" charset="0"/>
                <a:ea typeface="+mn-ea"/>
                <a:cs typeface="Arial" panose="020B0604020202020204" pitchFamily="34" charset="0"/>
              </a:rPr>
              <a:t>Médica Patologista, proprietária do Laboratório de Patologia Cirúrgica e Citopatologia Ltda (</a:t>
            </a:r>
            <a:r>
              <a:rPr lang="pt-BR" sz="2000" kern="1200" dirty="0" err="1">
                <a:solidFill>
                  <a:prstClr val="black"/>
                </a:solidFill>
                <a:latin typeface="Arial" panose="020B0604020202020204" pitchFamily="34" charset="0"/>
                <a:ea typeface="+mn-ea"/>
                <a:cs typeface="Arial" panose="020B0604020202020204" pitchFamily="34" charset="0"/>
              </a:rPr>
              <a:t>Labopacc</a:t>
            </a:r>
            <a:r>
              <a:rPr lang="pt-BR" sz="2000" kern="1200" dirty="0">
                <a:solidFill>
                  <a:prstClr val="black"/>
                </a:solidFill>
                <a:latin typeface="Arial" panose="020B0604020202020204" pitchFamily="34" charset="0"/>
                <a:ea typeface="+mn-ea"/>
                <a:cs typeface="Arial" panose="020B0604020202020204" pitchFamily="34" charset="0"/>
              </a:rPr>
              <a:t>) e Diretora Técnica do Laboratório de Imunopatologia do Piauí (</a:t>
            </a:r>
            <a:r>
              <a:rPr lang="pt-BR" sz="2000" kern="1200" dirty="0" err="1">
                <a:solidFill>
                  <a:prstClr val="black"/>
                </a:solidFill>
                <a:latin typeface="Arial" panose="020B0604020202020204" pitchFamily="34" charset="0"/>
                <a:ea typeface="+mn-ea"/>
                <a:cs typeface="Arial" panose="020B0604020202020204" pitchFamily="34" charset="0"/>
              </a:rPr>
              <a:t>LIPPi</a:t>
            </a:r>
            <a:r>
              <a:rPr lang="pt-BR" sz="2000" kern="1200" dirty="0">
                <a:solidFill>
                  <a:prstClr val="black"/>
                </a:solidFill>
                <a:latin typeface="Arial" panose="020B0604020202020204" pitchFamily="34" charset="0"/>
                <a:ea typeface="+mn-ea"/>
                <a:cs typeface="Arial" panose="020B0604020202020204" pitchFamily="34" charset="0"/>
              </a:rPr>
              <a:t>) - Serviço de Anatomia Patológica da APCCAA – Hospital São Marcos.</a:t>
            </a:r>
          </a:p>
          <a:p>
            <a:pPr algn="just" defTabSz="1828800">
              <a:buClrTx/>
            </a:pPr>
            <a:r>
              <a:rPr lang="pt-BR" sz="600" kern="1200" dirty="0">
                <a:solidFill>
                  <a:prstClr val="black"/>
                </a:solidFill>
                <a:latin typeface="Arial" panose="020B0604020202020204" pitchFamily="34" charset="0"/>
                <a:ea typeface="+mn-ea"/>
                <a:cs typeface="Arial" panose="020B0604020202020204" pitchFamily="34" charset="0"/>
              </a:rPr>
              <a:t> </a:t>
            </a:r>
          </a:p>
        </p:txBody>
      </p:sp>
      <p:pic>
        <p:nvPicPr>
          <p:cNvPr id="3" name="Imagem 2" descr="Mulher sorrindo pousando para foto&#10;&#10;Descrição gerada automaticamente">
            <a:extLst>
              <a:ext uri="{FF2B5EF4-FFF2-40B4-BE49-F238E27FC236}">
                <a16:creationId xmlns:a16="http://schemas.microsoft.com/office/drawing/2014/main" id="{04C45E29-A64A-4A69-FDEB-F9F2DC1EF9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256" b="2139"/>
          <a:stretch/>
        </p:blipFill>
        <p:spPr>
          <a:xfrm>
            <a:off x="1367137" y="2141801"/>
            <a:ext cx="3725090" cy="6113754"/>
          </a:xfrm>
          <a:prstGeom prst="rect">
            <a:avLst/>
          </a:prstGeom>
        </p:spPr>
      </p:pic>
    </p:spTree>
    <p:extLst>
      <p:ext uri="{BB962C8B-B14F-4D97-AF65-F5344CB8AC3E}">
        <p14:creationId xmlns:p14="http://schemas.microsoft.com/office/powerpoint/2010/main" val="4022150320"/>
      </p:ext>
    </p:extLst>
  </p:cSld>
  <p:clrMapOvr>
    <a:masterClrMapping/>
  </p:clrMapOvr>
  <p:transition spd="slow" advClick="0" advTm="50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2dfff510e99_0_7"/>
          <p:cNvSpPr txBox="1">
            <a:spLocks noGrp="1"/>
          </p:cNvSpPr>
          <p:nvPr>
            <p:ph type="ctrTitle"/>
          </p:nvPr>
        </p:nvSpPr>
        <p:spPr>
          <a:xfrm>
            <a:off x="575186" y="524177"/>
            <a:ext cx="11666100" cy="1216200"/>
          </a:xfrm>
          <a:prstGeom prst="rect">
            <a:avLst/>
          </a:prstGeom>
          <a:noFill/>
          <a:ln>
            <a:noFill/>
          </a:ln>
        </p:spPr>
        <p:txBody>
          <a:bodyPr spcFirstLastPara="1" wrap="square" lIns="91425" tIns="45700" rIns="91425" bIns="45700" anchor="t" anchorCtr="0">
            <a:noAutofit/>
          </a:bodyPr>
          <a:lstStyle/>
          <a:p>
            <a:pPr marL="0" lvl="0" indent="0" algn="l" rtl="0">
              <a:lnSpc>
                <a:spcPct val="131428"/>
              </a:lnSpc>
              <a:spcBef>
                <a:spcPts val="0"/>
              </a:spcBef>
              <a:spcAft>
                <a:spcPts val="0"/>
              </a:spcAft>
              <a:buClr>
                <a:srgbClr val="476559"/>
              </a:buClr>
              <a:buSzPts val="7000"/>
              <a:buFont typeface="Calibri"/>
              <a:buNone/>
            </a:pPr>
            <a:r>
              <a:rPr lang="pt-BR"/>
              <a:t>PATOLOGIA 2026</a:t>
            </a:r>
            <a:endParaRPr/>
          </a:p>
          <a:p>
            <a:pPr marL="0" lvl="0" indent="0" algn="l" rtl="0">
              <a:lnSpc>
                <a:spcPct val="131428"/>
              </a:lnSpc>
              <a:spcBef>
                <a:spcPts val="0"/>
              </a:spcBef>
              <a:spcAft>
                <a:spcPts val="0"/>
              </a:spcAft>
              <a:buClr>
                <a:srgbClr val="476559"/>
              </a:buClr>
              <a:buSzPts val="7000"/>
              <a:buFont typeface="Calibri"/>
              <a:buNone/>
            </a:pPr>
            <a:endParaRPr/>
          </a:p>
          <a:p>
            <a:pPr marL="0" lvl="0" indent="0" algn="l" rtl="0">
              <a:lnSpc>
                <a:spcPct val="131428"/>
              </a:lnSpc>
              <a:spcBef>
                <a:spcPts val="0"/>
              </a:spcBef>
              <a:spcAft>
                <a:spcPts val="0"/>
              </a:spcAft>
              <a:buClr>
                <a:srgbClr val="476559"/>
              </a:buClr>
              <a:buSzPts val="7000"/>
              <a:buFont typeface="Calibri"/>
              <a:buNone/>
            </a:pPr>
            <a:endParaRPr/>
          </a:p>
          <a:p>
            <a:pPr marL="0" lvl="0" indent="0" algn="l" rtl="0">
              <a:lnSpc>
                <a:spcPct val="131428"/>
              </a:lnSpc>
              <a:spcBef>
                <a:spcPts val="0"/>
              </a:spcBef>
              <a:spcAft>
                <a:spcPts val="0"/>
              </a:spcAft>
              <a:buClr>
                <a:srgbClr val="476559"/>
              </a:buClr>
              <a:buSzPts val="7000"/>
              <a:buFont typeface="Calibri"/>
              <a:buNone/>
            </a:pPr>
            <a:endParaRPr/>
          </a:p>
        </p:txBody>
      </p:sp>
      <p:pic>
        <p:nvPicPr>
          <p:cNvPr id="128" name="Google Shape;128;g2dfff510e99_0_7"/>
          <p:cNvPicPr preferRelativeResize="0"/>
          <p:nvPr/>
        </p:nvPicPr>
        <p:blipFill rotWithShape="1">
          <a:blip r:embed="rId3">
            <a:alphaModFix/>
          </a:blip>
          <a:srcRect/>
          <a:stretch/>
        </p:blipFill>
        <p:spPr>
          <a:xfrm>
            <a:off x="1" y="1661040"/>
            <a:ext cx="2757715" cy="480167"/>
          </a:xfrm>
          <a:prstGeom prst="rect">
            <a:avLst/>
          </a:prstGeom>
          <a:noFill/>
          <a:ln>
            <a:noFill/>
          </a:ln>
        </p:spPr>
      </p:pic>
      <p:sp>
        <p:nvSpPr>
          <p:cNvPr id="129" name="Google Shape;129;g2dfff510e99_0_7"/>
          <p:cNvSpPr txBox="1">
            <a:spLocks noGrp="1"/>
          </p:cNvSpPr>
          <p:nvPr>
            <p:ph type="body" idx="1"/>
          </p:nvPr>
        </p:nvSpPr>
        <p:spPr>
          <a:xfrm>
            <a:off x="819150" y="2336038"/>
            <a:ext cx="16725900" cy="626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endParaRPr sz="4500" b="1">
              <a:solidFill>
                <a:schemeClr val="dk1"/>
              </a:solidFill>
            </a:endParaRPr>
          </a:p>
          <a:p>
            <a:pPr marL="0" lvl="0" indent="0" algn="l" rtl="0">
              <a:lnSpc>
                <a:spcPct val="100000"/>
              </a:lnSpc>
              <a:spcBef>
                <a:spcPts val="0"/>
              </a:spcBef>
              <a:spcAft>
                <a:spcPts val="0"/>
              </a:spcAft>
              <a:buClr>
                <a:schemeClr val="dk1"/>
              </a:buClr>
              <a:buSzPts val="1100"/>
              <a:buNone/>
            </a:pPr>
            <a:endParaRPr sz="4500" b="1">
              <a:solidFill>
                <a:schemeClr val="dk1"/>
              </a:solidFill>
            </a:endParaRPr>
          </a:p>
        </p:txBody>
      </p:sp>
      <p:pic>
        <p:nvPicPr>
          <p:cNvPr id="130" name="Google Shape;130;g2dfff510e99_0_7"/>
          <p:cNvPicPr preferRelativeResize="0"/>
          <p:nvPr/>
        </p:nvPicPr>
        <p:blipFill>
          <a:blip r:embed="rId4">
            <a:alphaModFix/>
          </a:blip>
          <a:stretch>
            <a:fillRect/>
          </a:stretch>
        </p:blipFill>
        <p:spPr>
          <a:xfrm>
            <a:off x="-45" y="0"/>
            <a:ext cx="18280697" cy="10286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7"/>
          <p:cNvSpPr txBox="1">
            <a:spLocks noGrp="1"/>
          </p:cNvSpPr>
          <p:nvPr>
            <p:ph type="ctrTitle"/>
          </p:nvPr>
        </p:nvSpPr>
        <p:spPr>
          <a:xfrm>
            <a:off x="2286000" y="4922882"/>
            <a:ext cx="13716000" cy="1135018"/>
          </a:xfrm>
          <a:prstGeom prst="rect">
            <a:avLst/>
          </a:prstGeom>
          <a:noFill/>
          <a:ln>
            <a:noFill/>
          </a:ln>
        </p:spPr>
        <p:txBody>
          <a:bodyPr spcFirstLastPara="1" wrap="square" lIns="91425" tIns="45700" rIns="91425" bIns="45700" anchor="t" anchorCtr="0">
            <a:noAutofit/>
          </a:bodyPr>
          <a:lstStyle/>
          <a:p>
            <a:pPr marL="0" lvl="0" indent="0" algn="ctr" rtl="0">
              <a:lnSpc>
                <a:spcPct val="97872"/>
              </a:lnSpc>
              <a:spcBef>
                <a:spcPts val="0"/>
              </a:spcBef>
              <a:spcAft>
                <a:spcPts val="0"/>
              </a:spcAft>
              <a:buClr>
                <a:schemeClr val="lt1"/>
              </a:buClr>
              <a:buSzPts val="9400"/>
              <a:buFont typeface="Calibri"/>
              <a:buNone/>
            </a:pPr>
            <a:r>
              <a:rPr lang="pt-BR"/>
              <a:t>OBRIGADO</a:t>
            </a:r>
            <a:endParaRPr/>
          </a:p>
        </p:txBody>
      </p:sp>
      <p:pic>
        <p:nvPicPr>
          <p:cNvPr id="142" name="Google Shape;142;p7"/>
          <p:cNvPicPr preferRelativeResize="0"/>
          <p:nvPr/>
        </p:nvPicPr>
        <p:blipFill rotWithShape="1">
          <a:blip r:embed="rId3">
            <a:alphaModFix/>
          </a:blip>
          <a:srcRect/>
          <a:stretch/>
        </p:blipFill>
        <p:spPr>
          <a:xfrm>
            <a:off x="5214018" y="6057900"/>
            <a:ext cx="7859964" cy="6209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dfbee8caee_0_12"/>
          <p:cNvSpPr txBox="1">
            <a:spLocks noGrp="1"/>
          </p:cNvSpPr>
          <p:nvPr>
            <p:ph type="ctrTitle"/>
          </p:nvPr>
        </p:nvSpPr>
        <p:spPr>
          <a:xfrm>
            <a:off x="575186" y="524177"/>
            <a:ext cx="11666100" cy="1216200"/>
          </a:xfrm>
          <a:prstGeom prst="rect">
            <a:avLst/>
          </a:prstGeom>
          <a:noFill/>
          <a:ln>
            <a:noFill/>
          </a:ln>
        </p:spPr>
        <p:txBody>
          <a:bodyPr spcFirstLastPara="1" wrap="square" lIns="91425" tIns="45700" rIns="91425" bIns="45700" anchor="t" anchorCtr="0">
            <a:noAutofit/>
          </a:bodyPr>
          <a:lstStyle/>
          <a:p>
            <a:pPr marL="0" lvl="0" indent="0" algn="l" rtl="0">
              <a:lnSpc>
                <a:spcPct val="131428"/>
              </a:lnSpc>
              <a:spcBef>
                <a:spcPts val="0"/>
              </a:spcBef>
              <a:spcAft>
                <a:spcPts val="0"/>
              </a:spcAft>
              <a:buClr>
                <a:srgbClr val="476559"/>
              </a:buClr>
              <a:buSzPts val="7000"/>
              <a:buFont typeface="Calibri"/>
              <a:buNone/>
            </a:pPr>
            <a:r>
              <a:rPr lang="pt-BR" dirty="0"/>
              <a:t>DIA 01/06</a:t>
            </a:r>
            <a:endParaRPr dirty="0"/>
          </a:p>
          <a:p>
            <a:pPr marL="0" lvl="0" indent="0" algn="l" rtl="0">
              <a:lnSpc>
                <a:spcPct val="131428"/>
              </a:lnSpc>
              <a:spcBef>
                <a:spcPts val="0"/>
              </a:spcBef>
              <a:spcAft>
                <a:spcPts val="0"/>
              </a:spcAft>
              <a:buClr>
                <a:srgbClr val="476559"/>
              </a:buClr>
              <a:buSzPts val="7000"/>
              <a:buFont typeface="Calibri"/>
              <a:buNone/>
            </a:pPr>
            <a:endParaRPr dirty="0"/>
          </a:p>
          <a:p>
            <a:pPr marL="0" lvl="0" indent="0" algn="l" rtl="0">
              <a:lnSpc>
                <a:spcPct val="131428"/>
              </a:lnSpc>
              <a:spcBef>
                <a:spcPts val="0"/>
              </a:spcBef>
              <a:spcAft>
                <a:spcPts val="0"/>
              </a:spcAft>
              <a:buClr>
                <a:srgbClr val="476559"/>
              </a:buClr>
              <a:buSzPts val="7000"/>
              <a:buFont typeface="Calibri"/>
              <a:buNone/>
            </a:pPr>
            <a:endParaRPr dirty="0"/>
          </a:p>
          <a:p>
            <a:pPr marL="0" lvl="0" indent="0" algn="l" rtl="0">
              <a:lnSpc>
                <a:spcPct val="131428"/>
              </a:lnSpc>
              <a:spcBef>
                <a:spcPts val="0"/>
              </a:spcBef>
              <a:spcAft>
                <a:spcPts val="0"/>
              </a:spcAft>
              <a:buClr>
                <a:srgbClr val="476559"/>
              </a:buClr>
              <a:buSzPts val="7000"/>
              <a:buFont typeface="Calibri"/>
              <a:buNone/>
            </a:pPr>
            <a:endParaRPr dirty="0"/>
          </a:p>
        </p:txBody>
      </p:sp>
      <p:pic>
        <p:nvPicPr>
          <p:cNvPr id="99" name="Google Shape;99;g2dfbee8caee_0_12"/>
          <p:cNvPicPr preferRelativeResize="0"/>
          <p:nvPr/>
        </p:nvPicPr>
        <p:blipFill rotWithShape="1">
          <a:blip r:embed="rId3">
            <a:alphaModFix/>
          </a:blip>
          <a:srcRect/>
          <a:stretch/>
        </p:blipFill>
        <p:spPr>
          <a:xfrm>
            <a:off x="1" y="1661040"/>
            <a:ext cx="2757715" cy="480167"/>
          </a:xfrm>
          <a:prstGeom prst="rect">
            <a:avLst/>
          </a:prstGeom>
          <a:noFill/>
          <a:ln>
            <a:noFill/>
          </a:ln>
        </p:spPr>
      </p:pic>
      <p:sp>
        <p:nvSpPr>
          <p:cNvPr id="100" name="Google Shape;100;g2dfbee8caee_0_12"/>
          <p:cNvSpPr txBox="1">
            <a:spLocks noGrp="1"/>
          </p:cNvSpPr>
          <p:nvPr>
            <p:ph type="body" idx="1"/>
          </p:nvPr>
        </p:nvSpPr>
        <p:spPr>
          <a:xfrm>
            <a:off x="819150" y="2336038"/>
            <a:ext cx="16725900" cy="626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pt-BR" sz="4500" b="1" dirty="0">
                <a:solidFill>
                  <a:schemeClr val="dk1"/>
                </a:solidFill>
              </a:rPr>
              <a:t>Sessão de Encerramento</a:t>
            </a:r>
            <a:endParaRPr sz="4500" b="1" dirty="0">
              <a:solidFill>
                <a:schemeClr val="dk1"/>
              </a:solidFill>
            </a:endParaRPr>
          </a:p>
          <a:p>
            <a:pPr marL="0" lvl="0" indent="0" algn="l" rtl="0">
              <a:lnSpc>
                <a:spcPct val="100000"/>
              </a:lnSpc>
              <a:spcBef>
                <a:spcPts val="0"/>
              </a:spcBef>
              <a:spcAft>
                <a:spcPts val="0"/>
              </a:spcAft>
              <a:buClr>
                <a:schemeClr val="dk1"/>
              </a:buClr>
              <a:buSzPts val="1100"/>
              <a:buNone/>
            </a:pPr>
            <a:r>
              <a:rPr lang="pt-BR" sz="4500" dirty="0">
                <a:solidFill>
                  <a:schemeClr val="dk1"/>
                </a:solidFill>
              </a:rPr>
              <a:t>Horário: 21:00 às 3:00 </a:t>
            </a:r>
          </a:p>
          <a:p>
            <a:pPr marL="0" lvl="0" indent="0" algn="l" rtl="0">
              <a:lnSpc>
                <a:spcPct val="100000"/>
              </a:lnSpc>
              <a:spcBef>
                <a:spcPts val="0"/>
              </a:spcBef>
              <a:spcAft>
                <a:spcPts val="0"/>
              </a:spcAft>
              <a:buClr>
                <a:schemeClr val="dk1"/>
              </a:buClr>
              <a:buSzPts val="1100"/>
              <a:buNone/>
            </a:pPr>
            <a:endParaRPr sz="4500" b="1" dirty="0">
              <a:solidFill>
                <a:schemeClr val="dk1"/>
              </a:solidFill>
            </a:endParaRPr>
          </a:p>
          <a:p>
            <a:pPr marL="0" lvl="0" indent="0" algn="l" rtl="0">
              <a:lnSpc>
                <a:spcPct val="100000"/>
              </a:lnSpc>
              <a:spcBef>
                <a:spcPts val="0"/>
              </a:spcBef>
              <a:spcAft>
                <a:spcPts val="0"/>
              </a:spcAft>
              <a:buClr>
                <a:schemeClr val="dk1"/>
              </a:buClr>
              <a:buSzPts val="1100"/>
              <a:buNone/>
            </a:pPr>
            <a:r>
              <a:rPr lang="pt-BR" sz="4500" b="1" dirty="0">
                <a:solidFill>
                  <a:schemeClr val="dk1"/>
                </a:solidFill>
              </a:rPr>
              <a:t>Local: </a:t>
            </a:r>
            <a:r>
              <a:rPr lang="pt-BR" sz="4500" b="1" dirty="0">
                <a:solidFill>
                  <a:srgbClr val="476559"/>
                </a:solidFill>
              </a:rPr>
              <a:t>Restaurante </a:t>
            </a:r>
            <a:r>
              <a:rPr lang="pt-BR" sz="4500" b="1" dirty="0" err="1">
                <a:solidFill>
                  <a:srgbClr val="476559"/>
                </a:solidFill>
              </a:rPr>
              <a:t>Restô</a:t>
            </a:r>
            <a:r>
              <a:rPr lang="pt-BR" sz="4500" b="1" dirty="0">
                <a:solidFill>
                  <a:srgbClr val="476559"/>
                </a:solidFill>
              </a:rPr>
              <a:t> do Porto</a:t>
            </a:r>
            <a:endParaRPr lang="pt-BR" sz="4500" dirty="0">
              <a:solidFill>
                <a:srgbClr val="476559"/>
              </a:solidFill>
            </a:endParaRPr>
          </a:p>
          <a:p>
            <a:pPr marL="0" lvl="0" indent="0" algn="l" rtl="0">
              <a:lnSpc>
                <a:spcPct val="100000"/>
              </a:lnSpc>
              <a:spcBef>
                <a:spcPts val="0"/>
              </a:spcBef>
              <a:spcAft>
                <a:spcPts val="0"/>
              </a:spcAft>
              <a:buClr>
                <a:schemeClr val="dk1"/>
              </a:buClr>
              <a:buSzPts val="1100"/>
              <a:buNone/>
            </a:pPr>
            <a:r>
              <a:rPr lang="pt-BR" sz="3200" dirty="0">
                <a:solidFill>
                  <a:schemeClr val="dk1"/>
                </a:solidFill>
              </a:rPr>
              <a:t>Endereço: Rua Belém </a:t>
            </a:r>
            <a:r>
              <a:rPr lang="pt-BR" sz="3200" dirty="0" err="1">
                <a:solidFill>
                  <a:schemeClr val="dk1"/>
                </a:solidFill>
              </a:rPr>
              <a:t>S</a:t>
            </a:r>
            <a:r>
              <a:rPr lang="pt-BR" sz="3200" dirty="0">
                <a:solidFill>
                  <a:schemeClr val="dk1"/>
                </a:solidFill>
              </a:rPr>
              <a:t>/N - Reduto, Belém - PA - CEP 66053-240</a:t>
            </a:r>
          </a:p>
          <a:p>
            <a:pPr marL="0" lvl="0" indent="0" algn="l" rtl="0">
              <a:lnSpc>
                <a:spcPct val="100000"/>
              </a:lnSpc>
              <a:spcBef>
                <a:spcPts val="0"/>
              </a:spcBef>
              <a:spcAft>
                <a:spcPts val="0"/>
              </a:spcAft>
              <a:buClr>
                <a:schemeClr val="dk1"/>
              </a:buClr>
              <a:buSzPts val="1100"/>
              <a:buNone/>
            </a:pPr>
            <a:endParaRPr sz="3200" dirty="0">
              <a:solidFill>
                <a:schemeClr val="dk1"/>
              </a:solidFill>
            </a:endParaRPr>
          </a:p>
          <a:p>
            <a:pPr marL="0" lvl="0" indent="0" algn="l" rtl="0">
              <a:lnSpc>
                <a:spcPct val="100000"/>
              </a:lnSpc>
              <a:spcBef>
                <a:spcPts val="0"/>
              </a:spcBef>
              <a:spcAft>
                <a:spcPts val="0"/>
              </a:spcAft>
              <a:buClr>
                <a:schemeClr val="dk1"/>
              </a:buClr>
              <a:buSzPts val="1100"/>
              <a:buNone/>
            </a:pPr>
            <a:r>
              <a:rPr lang="pt-BR" sz="3200" dirty="0">
                <a:solidFill>
                  <a:schemeClr val="dk1"/>
                </a:solidFill>
              </a:rPr>
              <a:t>**Entrada exclusiva mediante apresentação da pulseira de acesso que deverá ser retirada no balcão de credenciamento a partir das 14h do dia 31 de maio.</a:t>
            </a:r>
            <a:endParaRPr sz="3200" dirty="0">
              <a:solidFill>
                <a:schemeClr val="dk1"/>
              </a:solidFill>
            </a:endParaRPr>
          </a:p>
          <a:p>
            <a:pPr marL="0" lvl="0" indent="0" algn="l" rtl="0">
              <a:lnSpc>
                <a:spcPct val="100000"/>
              </a:lnSpc>
              <a:spcBef>
                <a:spcPts val="0"/>
              </a:spcBef>
              <a:spcAft>
                <a:spcPts val="0"/>
              </a:spcAft>
              <a:buClr>
                <a:schemeClr val="dk1"/>
              </a:buClr>
              <a:buSzPts val="1100"/>
              <a:buNone/>
            </a:pPr>
            <a:r>
              <a:rPr lang="pt-BR" sz="4500" b="1" dirty="0">
                <a:solidFill>
                  <a:schemeClr val="dk1"/>
                </a:solidFill>
              </a:rPr>
              <a:t> </a:t>
            </a:r>
            <a:endParaRPr sz="4500" b="1" dirty="0">
              <a:solidFill>
                <a:schemeClr val="dk1"/>
              </a:solidFill>
            </a:endParaRPr>
          </a:p>
          <a:p>
            <a:pPr marL="0" lvl="0" indent="0" algn="l" rtl="0">
              <a:lnSpc>
                <a:spcPct val="100000"/>
              </a:lnSpc>
              <a:spcBef>
                <a:spcPts val="0"/>
              </a:spcBef>
              <a:spcAft>
                <a:spcPts val="0"/>
              </a:spcAft>
              <a:buClr>
                <a:schemeClr val="dk1"/>
              </a:buClr>
              <a:buSzPts val="1100"/>
              <a:buNone/>
            </a:pPr>
            <a:endParaRPr sz="4500" b="1" dirty="0">
              <a:solidFill>
                <a:schemeClr val="dk1"/>
              </a:solidFill>
            </a:endParaRPr>
          </a:p>
          <a:p>
            <a:pPr marL="0" lvl="0" indent="0" algn="l" rtl="0">
              <a:lnSpc>
                <a:spcPct val="100000"/>
              </a:lnSpc>
              <a:spcBef>
                <a:spcPts val="0"/>
              </a:spcBef>
              <a:spcAft>
                <a:spcPts val="0"/>
              </a:spcAft>
              <a:buClr>
                <a:schemeClr val="dk1"/>
              </a:buClr>
              <a:buSzPts val="1100"/>
              <a:buNone/>
            </a:pPr>
            <a:endParaRPr sz="4500" b="1" dirty="0">
              <a:solidFill>
                <a:schemeClr val="dk1"/>
              </a:solidFill>
            </a:endParaRPr>
          </a:p>
          <a:p>
            <a:pPr marL="0" lvl="0" indent="0" algn="l" rtl="0">
              <a:lnSpc>
                <a:spcPct val="100000"/>
              </a:lnSpc>
              <a:spcBef>
                <a:spcPts val="0"/>
              </a:spcBef>
              <a:spcAft>
                <a:spcPts val="0"/>
              </a:spcAft>
              <a:buClr>
                <a:schemeClr val="dk1"/>
              </a:buClr>
              <a:buSzPts val="1100"/>
              <a:buNone/>
            </a:pPr>
            <a:endParaRPr sz="4500" b="1"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dfbee8caee_0_12"/>
          <p:cNvSpPr txBox="1">
            <a:spLocks noGrp="1"/>
          </p:cNvSpPr>
          <p:nvPr>
            <p:ph type="ctrTitle"/>
          </p:nvPr>
        </p:nvSpPr>
        <p:spPr>
          <a:xfrm>
            <a:off x="575186" y="524177"/>
            <a:ext cx="11666100" cy="1216200"/>
          </a:xfrm>
          <a:prstGeom prst="rect">
            <a:avLst/>
          </a:prstGeom>
          <a:noFill/>
          <a:ln>
            <a:noFill/>
          </a:ln>
        </p:spPr>
        <p:txBody>
          <a:bodyPr spcFirstLastPara="1" wrap="square" lIns="91425" tIns="45700" rIns="91425" bIns="45700" anchor="t" anchorCtr="0">
            <a:noAutofit/>
          </a:bodyPr>
          <a:lstStyle/>
          <a:p>
            <a:pPr marL="0" lvl="0" indent="0" algn="l" rtl="0">
              <a:lnSpc>
                <a:spcPct val="131428"/>
              </a:lnSpc>
              <a:spcBef>
                <a:spcPts val="0"/>
              </a:spcBef>
              <a:spcAft>
                <a:spcPts val="0"/>
              </a:spcAft>
              <a:buClr>
                <a:srgbClr val="476559"/>
              </a:buClr>
              <a:buSzPts val="7000"/>
              <a:buFont typeface="Calibri"/>
              <a:buNone/>
            </a:pPr>
            <a:endParaRPr dirty="0"/>
          </a:p>
          <a:p>
            <a:pPr marL="0" lvl="0" indent="0" algn="l" rtl="0">
              <a:lnSpc>
                <a:spcPct val="131428"/>
              </a:lnSpc>
              <a:spcBef>
                <a:spcPts val="0"/>
              </a:spcBef>
              <a:spcAft>
                <a:spcPts val="0"/>
              </a:spcAft>
              <a:buClr>
                <a:srgbClr val="476559"/>
              </a:buClr>
              <a:buSzPts val="7000"/>
              <a:buFont typeface="Calibri"/>
              <a:buNone/>
            </a:pPr>
            <a:endParaRPr dirty="0"/>
          </a:p>
          <a:p>
            <a:pPr marL="0" lvl="0" indent="0" algn="l" rtl="0">
              <a:lnSpc>
                <a:spcPct val="131428"/>
              </a:lnSpc>
              <a:spcBef>
                <a:spcPts val="0"/>
              </a:spcBef>
              <a:spcAft>
                <a:spcPts val="0"/>
              </a:spcAft>
              <a:buClr>
                <a:srgbClr val="476559"/>
              </a:buClr>
              <a:buSzPts val="7000"/>
              <a:buFont typeface="Calibri"/>
              <a:buNone/>
            </a:pPr>
            <a:endParaRPr dirty="0"/>
          </a:p>
        </p:txBody>
      </p:sp>
      <p:pic>
        <p:nvPicPr>
          <p:cNvPr id="99" name="Google Shape;99;g2dfbee8caee_0_12"/>
          <p:cNvPicPr preferRelativeResize="0"/>
          <p:nvPr/>
        </p:nvPicPr>
        <p:blipFill rotWithShape="1">
          <a:blip r:embed="rId3">
            <a:alphaModFix/>
          </a:blip>
          <a:srcRect/>
          <a:stretch/>
        </p:blipFill>
        <p:spPr>
          <a:xfrm>
            <a:off x="1" y="1661040"/>
            <a:ext cx="2757715" cy="480167"/>
          </a:xfrm>
          <a:prstGeom prst="rect">
            <a:avLst/>
          </a:prstGeom>
          <a:noFill/>
          <a:ln>
            <a:noFill/>
          </a:ln>
        </p:spPr>
      </p:pic>
      <p:sp>
        <p:nvSpPr>
          <p:cNvPr id="100" name="Google Shape;100;g2dfbee8caee_0_12"/>
          <p:cNvSpPr txBox="1">
            <a:spLocks noGrp="1"/>
          </p:cNvSpPr>
          <p:nvPr>
            <p:ph type="body" idx="1"/>
          </p:nvPr>
        </p:nvSpPr>
        <p:spPr>
          <a:xfrm>
            <a:off x="894617" y="3932222"/>
            <a:ext cx="16498765" cy="24225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pt-BR" sz="4500" b="1" dirty="0">
                <a:solidFill>
                  <a:schemeClr val="dk1"/>
                </a:solidFill>
              </a:rPr>
              <a:t>As atividades interativas do Fórum de Ensino de Patologia iniciam dia 30 de maio.</a:t>
            </a:r>
          </a:p>
          <a:p>
            <a:pPr marL="0" lvl="0" indent="0" algn="l" rtl="0">
              <a:lnSpc>
                <a:spcPct val="100000"/>
              </a:lnSpc>
              <a:spcBef>
                <a:spcPts val="0"/>
              </a:spcBef>
              <a:spcAft>
                <a:spcPts val="0"/>
              </a:spcAft>
              <a:buClr>
                <a:schemeClr val="dk1"/>
              </a:buClr>
              <a:buSzPts val="1100"/>
              <a:buNone/>
            </a:pPr>
            <a:r>
              <a:rPr lang="pt-BR" sz="4500" b="1" dirty="0">
                <a:solidFill>
                  <a:schemeClr val="dk1"/>
                </a:solidFill>
              </a:rPr>
              <a:t>Todas as orientações estão disponíveis no Estande da SBP.</a:t>
            </a:r>
            <a:endParaRPr sz="4500" b="1" dirty="0">
              <a:solidFill>
                <a:schemeClr val="dk1"/>
              </a:solidFill>
            </a:endParaRPr>
          </a:p>
        </p:txBody>
      </p:sp>
    </p:spTree>
    <p:extLst>
      <p:ext uri="{BB962C8B-B14F-4D97-AF65-F5344CB8AC3E}">
        <p14:creationId xmlns:p14="http://schemas.microsoft.com/office/powerpoint/2010/main" val="24422490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m 4" descr="Interface gráfica do usuário, Aplicativo&#10;&#10;Descrição gerada automaticamente">
            <a:extLst>
              <a:ext uri="{FF2B5EF4-FFF2-40B4-BE49-F238E27FC236}">
                <a16:creationId xmlns:a16="http://schemas.microsoft.com/office/drawing/2014/main" id="{55521B95-1241-F7B4-0E8B-3F430E8D43F1}"/>
              </a:ext>
            </a:extLst>
          </p:cNvPr>
          <p:cNvPicPr>
            <a:picLocks noChangeAspect="1"/>
          </p:cNvPicPr>
          <p:nvPr/>
        </p:nvPicPr>
        <p:blipFill rotWithShape="1">
          <a:blip r:embed="rId2"/>
          <a:srcRect t="19"/>
          <a:stretch/>
        </p:blipFill>
        <p:spPr>
          <a:xfrm>
            <a:off x="20" y="1923"/>
            <a:ext cx="18287980" cy="10285077"/>
          </a:xfrm>
          <a:prstGeom prst="rect">
            <a:avLst/>
          </a:prstGeom>
        </p:spPr>
      </p:pic>
    </p:spTree>
    <p:extLst>
      <p:ext uri="{BB962C8B-B14F-4D97-AF65-F5344CB8AC3E}">
        <p14:creationId xmlns:p14="http://schemas.microsoft.com/office/powerpoint/2010/main" val="315770557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m 2" descr="Interface gráfica do usuário, Site&#10;&#10;Descrição gerada automaticamente">
            <a:extLst>
              <a:ext uri="{FF2B5EF4-FFF2-40B4-BE49-F238E27FC236}">
                <a16:creationId xmlns:a16="http://schemas.microsoft.com/office/drawing/2014/main" id="{4C99CCD1-7251-EBA8-D4A7-E76A06A0E4CE}"/>
              </a:ext>
            </a:extLst>
          </p:cNvPr>
          <p:cNvPicPr>
            <a:picLocks noChangeAspect="1"/>
          </p:cNvPicPr>
          <p:nvPr/>
        </p:nvPicPr>
        <p:blipFill rotWithShape="1">
          <a:blip r:embed="rId2"/>
          <a:srcRect t="19"/>
          <a:stretch/>
        </p:blipFill>
        <p:spPr>
          <a:xfrm>
            <a:off x="20" y="1923"/>
            <a:ext cx="18287980" cy="10285077"/>
          </a:xfrm>
          <a:prstGeom prst="rect">
            <a:avLst/>
          </a:prstGeom>
        </p:spPr>
      </p:pic>
    </p:spTree>
    <p:extLst>
      <p:ext uri="{BB962C8B-B14F-4D97-AF65-F5344CB8AC3E}">
        <p14:creationId xmlns:p14="http://schemas.microsoft.com/office/powerpoint/2010/main" val="336740323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2dfbee8caee_0_18"/>
          <p:cNvSpPr txBox="1">
            <a:spLocks noGrp="1"/>
          </p:cNvSpPr>
          <p:nvPr>
            <p:ph type="ctrTitle"/>
          </p:nvPr>
        </p:nvSpPr>
        <p:spPr>
          <a:xfrm>
            <a:off x="575186" y="524177"/>
            <a:ext cx="11666100" cy="1216200"/>
          </a:xfrm>
          <a:prstGeom prst="rect">
            <a:avLst/>
          </a:prstGeom>
          <a:noFill/>
          <a:ln>
            <a:noFill/>
          </a:ln>
        </p:spPr>
        <p:txBody>
          <a:bodyPr spcFirstLastPara="1" wrap="square" lIns="91425" tIns="45700" rIns="91425" bIns="45700" anchor="t" anchorCtr="0">
            <a:noAutofit/>
          </a:bodyPr>
          <a:lstStyle/>
          <a:p>
            <a:pPr marL="0" lvl="0" indent="0" algn="l" rtl="0">
              <a:lnSpc>
                <a:spcPct val="131428"/>
              </a:lnSpc>
              <a:spcBef>
                <a:spcPts val="0"/>
              </a:spcBef>
              <a:spcAft>
                <a:spcPts val="0"/>
              </a:spcAft>
              <a:buClr>
                <a:srgbClr val="476559"/>
              </a:buClr>
              <a:buSzPts val="7000"/>
              <a:buFont typeface="Calibri"/>
              <a:buNone/>
            </a:pPr>
            <a:r>
              <a:rPr lang="pt-BR"/>
              <a:t>Certificados</a:t>
            </a:r>
            <a:endParaRPr/>
          </a:p>
          <a:p>
            <a:pPr marL="0" lvl="0" indent="0" algn="l" rtl="0">
              <a:lnSpc>
                <a:spcPct val="131428"/>
              </a:lnSpc>
              <a:spcBef>
                <a:spcPts val="0"/>
              </a:spcBef>
              <a:spcAft>
                <a:spcPts val="0"/>
              </a:spcAft>
              <a:buClr>
                <a:srgbClr val="476559"/>
              </a:buClr>
              <a:buSzPts val="7000"/>
              <a:buFont typeface="Calibri"/>
              <a:buNone/>
            </a:pPr>
            <a:endParaRPr/>
          </a:p>
          <a:p>
            <a:pPr marL="0" lvl="0" indent="0" algn="l" rtl="0">
              <a:lnSpc>
                <a:spcPct val="131428"/>
              </a:lnSpc>
              <a:spcBef>
                <a:spcPts val="0"/>
              </a:spcBef>
              <a:spcAft>
                <a:spcPts val="0"/>
              </a:spcAft>
              <a:buClr>
                <a:srgbClr val="476559"/>
              </a:buClr>
              <a:buSzPts val="7000"/>
              <a:buFont typeface="Calibri"/>
              <a:buNone/>
            </a:pPr>
            <a:endParaRPr/>
          </a:p>
          <a:p>
            <a:pPr marL="0" lvl="0" indent="0" algn="l" rtl="0">
              <a:lnSpc>
                <a:spcPct val="131428"/>
              </a:lnSpc>
              <a:spcBef>
                <a:spcPts val="0"/>
              </a:spcBef>
              <a:spcAft>
                <a:spcPts val="0"/>
              </a:spcAft>
              <a:buClr>
                <a:srgbClr val="476559"/>
              </a:buClr>
              <a:buSzPts val="7000"/>
              <a:buFont typeface="Calibri"/>
              <a:buNone/>
            </a:pPr>
            <a:endParaRPr/>
          </a:p>
        </p:txBody>
      </p:sp>
      <p:pic>
        <p:nvPicPr>
          <p:cNvPr id="106" name="Google Shape;106;g2dfbee8caee_0_18"/>
          <p:cNvPicPr preferRelativeResize="0"/>
          <p:nvPr/>
        </p:nvPicPr>
        <p:blipFill rotWithShape="1">
          <a:blip r:embed="rId3">
            <a:alphaModFix/>
          </a:blip>
          <a:srcRect/>
          <a:stretch/>
        </p:blipFill>
        <p:spPr>
          <a:xfrm>
            <a:off x="1" y="1661040"/>
            <a:ext cx="2757715" cy="480167"/>
          </a:xfrm>
          <a:prstGeom prst="rect">
            <a:avLst/>
          </a:prstGeom>
          <a:noFill/>
          <a:ln>
            <a:noFill/>
          </a:ln>
        </p:spPr>
      </p:pic>
      <p:sp>
        <p:nvSpPr>
          <p:cNvPr id="107" name="Google Shape;107;g2dfbee8caee_0_18"/>
          <p:cNvSpPr txBox="1">
            <a:spLocks noGrp="1"/>
          </p:cNvSpPr>
          <p:nvPr>
            <p:ph type="body" idx="1"/>
          </p:nvPr>
        </p:nvSpPr>
        <p:spPr>
          <a:xfrm>
            <a:off x="1170842" y="4021500"/>
            <a:ext cx="16725900" cy="626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pt-BR" sz="4500" b="1" dirty="0">
                <a:solidFill>
                  <a:schemeClr val="dk1"/>
                </a:solidFill>
              </a:rPr>
              <a:t>Os certificados serão disponibilizados de forma on-line em sua área restrita 5 dias após a realização do evento.</a:t>
            </a:r>
            <a:endParaRPr sz="4500" b="1" dirty="0">
              <a:solidFill>
                <a:schemeClr val="dk1"/>
              </a:solidFill>
            </a:endParaRPr>
          </a:p>
          <a:p>
            <a:pPr marL="0" lvl="0" indent="0" algn="l" rtl="0">
              <a:lnSpc>
                <a:spcPct val="100000"/>
              </a:lnSpc>
              <a:spcBef>
                <a:spcPts val="0"/>
              </a:spcBef>
              <a:spcAft>
                <a:spcPts val="0"/>
              </a:spcAft>
              <a:buClr>
                <a:schemeClr val="dk1"/>
              </a:buClr>
              <a:buSzPts val="1100"/>
              <a:buNone/>
            </a:pPr>
            <a:endParaRPr sz="4500" b="1" dirty="0">
              <a:solidFill>
                <a:schemeClr val="dk1"/>
              </a:solidFill>
            </a:endParaRPr>
          </a:p>
          <a:p>
            <a:pPr marL="0" lvl="0" indent="0" algn="l" rtl="0">
              <a:lnSpc>
                <a:spcPct val="100000"/>
              </a:lnSpc>
              <a:spcBef>
                <a:spcPts val="0"/>
              </a:spcBef>
              <a:spcAft>
                <a:spcPts val="0"/>
              </a:spcAft>
              <a:buClr>
                <a:schemeClr val="dk1"/>
              </a:buClr>
              <a:buSzPts val="1100"/>
              <a:buNone/>
            </a:pPr>
            <a:endParaRPr sz="4500" b="1"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3" name="Google Shape;113;g2dfbee8caee_0_24"/>
          <p:cNvPicPr preferRelativeResize="0"/>
          <p:nvPr/>
        </p:nvPicPr>
        <p:blipFill rotWithShape="1">
          <a:blip r:embed="rId5">
            <a:alphaModFix/>
          </a:blip>
          <a:srcRect/>
          <a:stretch/>
        </p:blipFill>
        <p:spPr>
          <a:xfrm>
            <a:off x="1" y="1661040"/>
            <a:ext cx="2757715" cy="480167"/>
          </a:xfrm>
          <a:prstGeom prst="rect">
            <a:avLst/>
          </a:prstGeom>
          <a:noFill/>
          <a:ln>
            <a:noFill/>
          </a:ln>
        </p:spPr>
      </p:pic>
      <p:pic>
        <p:nvPicPr>
          <p:cNvPr id="3" name="LAPF cong brasil final (1)">
            <a:hlinkClick r:id="" action="ppaction://media"/>
            <a:extLst>
              <a:ext uri="{FF2B5EF4-FFF2-40B4-BE49-F238E27FC236}">
                <a16:creationId xmlns:a16="http://schemas.microsoft.com/office/drawing/2014/main" id="{2DDB00AB-D8B2-CD7A-DF52-17C3F194F9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00543" y="0"/>
            <a:ext cx="5686913" cy="10177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Congresso de Patologia">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TotalTime>
  <Words>3459</Words>
  <Application>Microsoft Office PowerPoint</Application>
  <PresentationFormat>Personalizar</PresentationFormat>
  <Paragraphs>141</Paragraphs>
  <Slides>37</Slides>
  <Notes>9</Notes>
  <HiddenSlides>0</HiddenSlides>
  <MMClips>1</MMClips>
  <ScaleCrop>false</ScaleCrop>
  <HeadingPairs>
    <vt:vector size="6" baseType="variant">
      <vt:variant>
        <vt:lpstr>Fontes usadas</vt:lpstr>
      </vt:variant>
      <vt:variant>
        <vt:i4>5</vt:i4>
      </vt:variant>
      <vt:variant>
        <vt:lpstr>Tema</vt:lpstr>
      </vt:variant>
      <vt:variant>
        <vt:i4>3</vt:i4>
      </vt:variant>
      <vt:variant>
        <vt:lpstr>Títulos de slides</vt:lpstr>
      </vt:variant>
      <vt:variant>
        <vt:i4>37</vt:i4>
      </vt:variant>
    </vt:vector>
  </HeadingPairs>
  <TitlesOfParts>
    <vt:vector size="45" baseType="lpstr">
      <vt:lpstr>Aptos</vt:lpstr>
      <vt:lpstr>Aptos Display</vt:lpstr>
      <vt:lpstr>Arial</vt:lpstr>
      <vt:lpstr>Calibri</vt:lpstr>
      <vt:lpstr>Verdana</vt:lpstr>
      <vt:lpstr>Congresso de Patologia</vt:lpstr>
      <vt:lpstr>Personalizar design</vt:lpstr>
      <vt:lpstr>Tema do Office</vt:lpstr>
      <vt:lpstr>Horários de atendimento  Secretaria</vt:lpstr>
      <vt:lpstr>Apresentação do PowerPoint</vt:lpstr>
      <vt:lpstr>Apresentação do PowerPoint</vt:lpstr>
      <vt:lpstr>DIA 01/06   </vt:lpstr>
      <vt:lpstr>  </vt:lpstr>
      <vt:lpstr>Apresentação do PowerPoint</vt:lpstr>
      <vt:lpstr>Apresentação do PowerPoint</vt:lpstr>
      <vt:lpstr>Certificados   </vt:lpstr>
      <vt:lpstr>Apresentação do PowerPoint</vt:lpstr>
      <vt:lpstr>Vídeo 2    </vt:lpstr>
      <vt:lpstr>Apresentação do PowerPoint</vt:lpstr>
      <vt:lpstr>35º Congresso Brasileiro de Patologia Salvador/BA 12 a 15 de agosto de 2026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Antônio Carlos Oliveira de Meneses  </vt:lpstr>
      <vt:lpstr> Antonio Geraldo do Nascimento  </vt:lpstr>
      <vt:lpstr> Carlos Thadeu Schmidt Cerski </vt:lpstr>
      <vt:lpstr> Edvaldo Lima Silveira  </vt:lpstr>
      <vt:lpstr> Elias Fernando Miziara </vt:lpstr>
      <vt:lpstr> Ermelinda do Rosario Moutinho da Cruz</vt:lpstr>
      <vt:lpstr> Geraldo Brasileiro Filho </vt:lpstr>
      <vt:lpstr> Gilles Landman </vt:lpstr>
      <vt:lpstr> José Eymard Homem Pittella </vt:lpstr>
      <vt:lpstr> Leila Maria Cardão Chimelli </vt:lpstr>
      <vt:lpstr> Luís Vitor de Lima Salomão </vt:lpstr>
      <vt:lpstr> Marco Antonio Cardoso de Almeida  </vt:lpstr>
      <vt:lpstr> Paulo Roberto Fontes Athanazio </vt:lpstr>
      <vt:lpstr> Régia Maria do Socorro Vidal Patrocínio </vt:lpstr>
      <vt:lpstr> Sueli Suzigan </vt:lpstr>
      <vt:lpstr> Teresinha Castello Branco Carvalho </vt:lpstr>
      <vt:lpstr>PATOLOGIA 2026   </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Horários de atendimento  Secretaria</dc:title>
  <dc:creator>Alexsander Verrone</dc:creator>
  <cp:lastModifiedBy>RONALDO OLIVEIRA VIEIRA</cp:lastModifiedBy>
  <cp:revision>13</cp:revision>
  <dcterms:created xsi:type="dcterms:W3CDTF">2024-02-22T18:43:09Z</dcterms:created>
  <dcterms:modified xsi:type="dcterms:W3CDTF">2024-06-01T11:08:23Z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Tfs.LastKnownPath">
    <vt:lpwstr>https://d.docs.live.net/63ee6ee913b13d11/Alex/Congresso/2024/ppt.pptx</vt:lpwstr>
  </property>
</Properties>
</file>